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sldIdLst>
    <p:sldId id="332" r:id="rId2"/>
    <p:sldId id="337" r:id="rId3"/>
    <p:sldId id="338" r:id="rId4"/>
    <p:sldId id="339" r:id="rId5"/>
    <p:sldId id="340" r:id="rId6"/>
    <p:sldId id="341" r:id="rId7"/>
    <p:sldId id="342" r:id="rId8"/>
    <p:sldId id="344" r:id="rId9"/>
    <p:sldId id="932" r:id="rId10"/>
    <p:sldId id="343" r:id="rId11"/>
    <p:sldId id="345" r:id="rId12"/>
    <p:sldId id="346" r:id="rId13"/>
    <p:sldId id="347" r:id="rId14"/>
    <p:sldId id="349" r:id="rId15"/>
    <p:sldId id="300" r:id="rId16"/>
    <p:sldId id="348" r:id="rId17"/>
    <p:sldId id="906" r:id="rId18"/>
    <p:sldId id="907" r:id="rId19"/>
    <p:sldId id="908" r:id="rId20"/>
    <p:sldId id="629" r:id="rId21"/>
    <p:sldId id="259" r:id="rId22"/>
    <p:sldId id="350" r:id="rId23"/>
    <p:sldId id="351" r:id="rId24"/>
    <p:sldId id="909" r:id="rId25"/>
    <p:sldId id="352" r:id="rId26"/>
    <p:sldId id="921" r:id="rId27"/>
    <p:sldId id="929" r:id="rId28"/>
    <p:sldId id="928" r:id="rId29"/>
    <p:sldId id="930" r:id="rId30"/>
    <p:sldId id="910" r:id="rId31"/>
    <p:sldId id="943" r:id="rId32"/>
    <p:sldId id="935" r:id="rId33"/>
    <p:sldId id="933" r:id="rId34"/>
    <p:sldId id="936" r:id="rId35"/>
    <p:sldId id="937" r:id="rId36"/>
    <p:sldId id="940" r:id="rId37"/>
    <p:sldId id="941" r:id="rId38"/>
    <p:sldId id="942" r:id="rId39"/>
    <p:sldId id="944" r:id="rId40"/>
    <p:sldId id="945" r:id="rId41"/>
    <p:sldId id="946" r:id="rId42"/>
    <p:sldId id="947" r:id="rId43"/>
    <p:sldId id="938" r:id="rId44"/>
    <p:sldId id="913" r:id="rId45"/>
    <p:sldId id="914" r:id="rId46"/>
    <p:sldId id="915" r:id="rId47"/>
    <p:sldId id="916" r:id="rId48"/>
    <p:sldId id="917" r:id="rId49"/>
    <p:sldId id="918" r:id="rId50"/>
    <p:sldId id="919" r:id="rId51"/>
    <p:sldId id="920" r:id="rId52"/>
    <p:sldId id="922" r:id="rId53"/>
    <p:sldId id="934" r:id="rId54"/>
    <p:sldId id="926" r:id="rId55"/>
    <p:sldId id="306" r:id="rId56"/>
    <p:sldId id="307" r:id="rId57"/>
    <p:sldId id="316" r:id="rId58"/>
    <p:sldId id="315" r:id="rId59"/>
    <p:sldId id="92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2594"/>
    <a:srgbClr val="E9D143"/>
    <a:srgbClr val="0E2C4D"/>
    <a:srgbClr val="B5A36A"/>
    <a:srgbClr val="2E50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6"/>
    <p:restoredTop sz="97030"/>
  </p:normalViewPr>
  <p:slideViewPr>
    <p:cSldViewPr snapToGrid="0" snapToObjects="1">
      <p:cViewPr>
        <p:scale>
          <a:sx n="110" d="100"/>
          <a:sy n="110" d="100"/>
        </p:scale>
        <p:origin x="78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E0F35-879A-8744-BFE8-6B4B9E437CD7}" type="datetimeFigureOut">
              <a:rPr lang="en-US" smtClean="0"/>
              <a:t>5/30/24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7CEA1-2727-474B-8C92-33DA795938C4}" type="slidenum">
              <a:rPr lang="en-US" smtClean="0"/>
              <a:t>‹#›</a:t>
            </a:fld>
            <a:endParaRPr lang="en-US"/>
          </a:p>
        </p:txBody>
      </p:sp>
    </p:spTree>
    <p:extLst>
      <p:ext uri="{BB962C8B-B14F-4D97-AF65-F5344CB8AC3E}">
        <p14:creationId xmlns:p14="http://schemas.microsoft.com/office/powerpoint/2010/main" val="428590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B280B-88E9-43AB-A455-5B773C4B45C7}" type="slidenum">
              <a:rPr lang="en-US" smtClean="0"/>
              <a:t>17</a:t>
            </a:fld>
            <a:endParaRPr lang="en-US"/>
          </a:p>
        </p:txBody>
      </p:sp>
    </p:spTree>
    <p:extLst>
      <p:ext uri="{BB962C8B-B14F-4D97-AF65-F5344CB8AC3E}">
        <p14:creationId xmlns:p14="http://schemas.microsoft.com/office/powerpoint/2010/main" val="352901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B280B-88E9-43AB-A455-5B773C4B45C7}" type="slidenum">
              <a:rPr lang="en-US" smtClean="0"/>
              <a:t>19</a:t>
            </a:fld>
            <a:endParaRPr lang="en-US"/>
          </a:p>
        </p:txBody>
      </p:sp>
    </p:spTree>
    <p:extLst>
      <p:ext uri="{BB962C8B-B14F-4D97-AF65-F5344CB8AC3E}">
        <p14:creationId xmlns:p14="http://schemas.microsoft.com/office/powerpoint/2010/main" val="357947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EB76-6991-A04E-A6F7-938AEB11440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9B5EA6A-9038-454F-BCCF-91E99C1EA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93A0C8-CD44-554A-8BCE-001454F28BAE}"/>
              </a:ext>
            </a:extLst>
          </p:cNvPr>
          <p:cNvSpPr>
            <a:spLocks noGrp="1"/>
          </p:cNvSpPr>
          <p:nvPr>
            <p:ph type="dt" sz="half" idx="10"/>
          </p:nvPr>
        </p:nvSpPr>
        <p:spPr/>
        <p:txBody>
          <a:bodyPr/>
          <a:lstStyle/>
          <a:p>
            <a:r>
              <a:rPr lang="en-US"/>
              <a:t>5/31/2024</a:t>
            </a:r>
            <a:endParaRPr lang="en-US" dirty="0"/>
          </a:p>
        </p:txBody>
      </p:sp>
      <p:sp>
        <p:nvSpPr>
          <p:cNvPr id="5" name="Footer Placeholder 4">
            <a:extLst>
              <a:ext uri="{FF2B5EF4-FFF2-40B4-BE49-F238E27FC236}">
                <a16:creationId xmlns:a16="http://schemas.microsoft.com/office/drawing/2014/main" id="{C2FD83A4-4CFD-B045-8540-9A10F258C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BD5AF-54F0-BB44-BC64-373427857416}"/>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29184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D7F5A9-1893-D24C-892B-E0DA787603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153D34-7CA9-EF45-8A09-3E9B1C212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A8EEE-89BE-F147-AF9C-5F41C9A0F1D2}"/>
              </a:ext>
            </a:extLst>
          </p:cNvPr>
          <p:cNvSpPr>
            <a:spLocks noGrp="1"/>
          </p:cNvSpPr>
          <p:nvPr>
            <p:ph type="dt" sz="half" idx="10"/>
          </p:nvPr>
        </p:nvSpPr>
        <p:spPr/>
        <p:txBody>
          <a:bodyPr/>
          <a:lstStyle/>
          <a:p>
            <a:r>
              <a:rPr lang="en-US"/>
              <a:t>5/31/2024</a:t>
            </a:r>
          </a:p>
        </p:txBody>
      </p:sp>
      <p:sp>
        <p:nvSpPr>
          <p:cNvPr id="5" name="Footer Placeholder 4">
            <a:extLst>
              <a:ext uri="{FF2B5EF4-FFF2-40B4-BE49-F238E27FC236}">
                <a16:creationId xmlns:a16="http://schemas.microsoft.com/office/drawing/2014/main" id="{9254DC84-B4C6-5546-9BEA-8C4701FFE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8A402-A893-1D42-8C2F-E118D27E2A84}"/>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68635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7D8B-0A7D-BE4E-A5A1-CDAC0C328AD5}"/>
              </a:ext>
            </a:extLst>
          </p:cNvPr>
          <p:cNvSpPr>
            <a:spLocks noGrp="1"/>
          </p:cNvSpPr>
          <p:nvPr>
            <p:ph type="title"/>
          </p:nvPr>
        </p:nvSpPr>
        <p:spPr/>
        <p:txBody>
          <a:bodyPr>
            <a:normAutofit/>
          </a:bodyPr>
          <a:lstStyle>
            <a:lvl1pPr>
              <a:defRPr sz="4000" b="1">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9E6B37C-00DB-A644-80D3-132921E4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EBEC3-7DEB-8C44-A96F-BC887EEC275C}"/>
              </a:ext>
            </a:extLst>
          </p:cNvPr>
          <p:cNvSpPr>
            <a:spLocks noGrp="1"/>
          </p:cNvSpPr>
          <p:nvPr>
            <p:ph type="dt" sz="half" idx="10"/>
          </p:nvPr>
        </p:nvSpPr>
        <p:spPr/>
        <p:txBody>
          <a:bodyPr/>
          <a:lstStyle/>
          <a:p>
            <a:r>
              <a:rPr lang="en-US"/>
              <a:t>5/31/2024</a:t>
            </a:r>
          </a:p>
        </p:txBody>
      </p:sp>
      <p:sp>
        <p:nvSpPr>
          <p:cNvPr id="5" name="Footer Placeholder 4">
            <a:extLst>
              <a:ext uri="{FF2B5EF4-FFF2-40B4-BE49-F238E27FC236}">
                <a16:creationId xmlns:a16="http://schemas.microsoft.com/office/drawing/2014/main" id="{F8E85341-59B1-6447-B829-85AD8F008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9EF56-BA9F-0C46-AEF0-8234417B4D45}"/>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09911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2B44-49EF-C841-9AC4-B49C07193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ADBC9-5625-AF40-9CBC-C55E029392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67893B-8CCF-3A48-90E5-E94D366E6B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FF1493-6474-8B4F-B030-A95E68F1B841}"/>
              </a:ext>
            </a:extLst>
          </p:cNvPr>
          <p:cNvSpPr>
            <a:spLocks noGrp="1"/>
          </p:cNvSpPr>
          <p:nvPr>
            <p:ph type="dt" sz="half" idx="10"/>
          </p:nvPr>
        </p:nvSpPr>
        <p:spPr/>
        <p:txBody>
          <a:bodyPr/>
          <a:lstStyle/>
          <a:p>
            <a:r>
              <a:rPr lang="en-US"/>
              <a:t>5/31/2024</a:t>
            </a:r>
          </a:p>
        </p:txBody>
      </p:sp>
      <p:sp>
        <p:nvSpPr>
          <p:cNvPr id="6" name="Footer Placeholder 5">
            <a:extLst>
              <a:ext uri="{FF2B5EF4-FFF2-40B4-BE49-F238E27FC236}">
                <a16:creationId xmlns:a16="http://schemas.microsoft.com/office/drawing/2014/main" id="{7F4A27AA-BC5C-8442-9632-F9C14DE08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A3CE4-1B93-F14C-A863-978D6E0377A4}"/>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32831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C8FD-21F7-9E44-AF10-92EB90111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091D3-BDAA-BB4E-AE82-4FA83E15F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EF3E0A-A165-374C-ADF4-2235851CB1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264C9A-49EE-6247-8CC7-A8B089B80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BF12DB-1152-EE44-B1B3-EA6572C3BE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010087-4313-5642-A535-00BDDD9D5E25}"/>
              </a:ext>
            </a:extLst>
          </p:cNvPr>
          <p:cNvSpPr>
            <a:spLocks noGrp="1"/>
          </p:cNvSpPr>
          <p:nvPr>
            <p:ph type="dt" sz="half" idx="10"/>
          </p:nvPr>
        </p:nvSpPr>
        <p:spPr/>
        <p:txBody>
          <a:bodyPr/>
          <a:lstStyle/>
          <a:p>
            <a:r>
              <a:rPr lang="en-US"/>
              <a:t>5/31/2024</a:t>
            </a:r>
          </a:p>
        </p:txBody>
      </p:sp>
      <p:sp>
        <p:nvSpPr>
          <p:cNvPr id="8" name="Footer Placeholder 7">
            <a:extLst>
              <a:ext uri="{FF2B5EF4-FFF2-40B4-BE49-F238E27FC236}">
                <a16:creationId xmlns:a16="http://schemas.microsoft.com/office/drawing/2014/main" id="{4D44262B-D607-B340-A661-BD9A0910EB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CE786-4C1E-7340-BA4E-D0B6FA6D646A}"/>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235652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76DE-8F88-A441-BAD8-8C97887D93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D50BC2-2950-4541-BB9F-7FC181073054}"/>
              </a:ext>
            </a:extLst>
          </p:cNvPr>
          <p:cNvSpPr>
            <a:spLocks noGrp="1"/>
          </p:cNvSpPr>
          <p:nvPr>
            <p:ph type="dt" sz="half" idx="10"/>
          </p:nvPr>
        </p:nvSpPr>
        <p:spPr/>
        <p:txBody>
          <a:bodyPr/>
          <a:lstStyle/>
          <a:p>
            <a:r>
              <a:rPr lang="en-US"/>
              <a:t>5/31/2024</a:t>
            </a:r>
          </a:p>
        </p:txBody>
      </p:sp>
      <p:sp>
        <p:nvSpPr>
          <p:cNvPr id="4" name="Footer Placeholder 3">
            <a:extLst>
              <a:ext uri="{FF2B5EF4-FFF2-40B4-BE49-F238E27FC236}">
                <a16:creationId xmlns:a16="http://schemas.microsoft.com/office/drawing/2014/main" id="{95565BD8-7F82-8147-892A-27D2845B1A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93C402-DF82-A946-AF1C-C4BEB1241E70}"/>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97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EC2F6-D2A1-D84A-BE45-B8F0DEF0998A}"/>
              </a:ext>
            </a:extLst>
          </p:cNvPr>
          <p:cNvSpPr>
            <a:spLocks noGrp="1"/>
          </p:cNvSpPr>
          <p:nvPr>
            <p:ph type="dt" sz="half" idx="10"/>
          </p:nvPr>
        </p:nvSpPr>
        <p:spPr/>
        <p:txBody>
          <a:bodyPr/>
          <a:lstStyle/>
          <a:p>
            <a:r>
              <a:rPr lang="en-US"/>
              <a:t>5/31/2024</a:t>
            </a:r>
          </a:p>
        </p:txBody>
      </p:sp>
      <p:sp>
        <p:nvSpPr>
          <p:cNvPr id="3" name="Footer Placeholder 2">
            <a:extLst>
              <a:ext uri="{FF2B5EF4-FFF2-40B4-BE49-F238E27FC236}">
                <a16:creationId xmlns:a16="http://schemas.microsoft.com/office/drawing/2014/main" id="{E6D1A3DE-A930-AB4D-986B-D44F19BA5B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841A87-6E25-234A-9B9B-29055F3FA80C}"/>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423670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794B-AB53-A340-A37E-F401FD366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C66ACE-444C-B044-A71A-F05FF1656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92B9A7-12D5-2449-914F-7BF4A1423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3B266-02B1-C248-AA81-160FEA8D94A4}"/>
              </a:ext>
            </a:extLst>
          </p:cNvPr>
          <p:cNvSpPr>
            <a:spLocks noGrp="1"/>
          </p:cNvSpPr>
          <p:nvPr>
            <p:ph type="dt" sz="half" idx="10"/>
          </p:nvPr>
        </p:nvSpPr>
        <p:spPr/>
        <p:txBody>
          <a:bodyPr/>
          <a:lstStyle/>
          <a:p>
            <a:r>
              <a:rPr lang="en-US"/>
              <a:t>5/31/2024</a:t>
            </a:r>
          </a:p>
        </p:txBody>
      </p:sp>
      <p:sp>
        <p:nvSpPr>
          <p:cNvPr id="6" name="Footer Placeholder 5">
            <a:extLst>
              <a:ext uri="{FF2B5EF4-FFF2-40B4-BE49-F238E27FC236}">
                <a16:creationId xmlns:a16="http://schemas.microsoft.com/office/drawing/2014/main" id="{6EE8F362-E294-1A47-9C8B-78CB26E00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B1E78-B6DF-6D4A-BA9C-DB0B26AF32F9}"/>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026196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6674-6061-824A-9BB4-0D72EEE4D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532091-D882-EE47-A765-248AE93D1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825DF-0C6D-AB41-9EF2-EFCD7E857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5775-D1FF-4B46-8EFE-DE6298A0CE40}"/>
              </a:ext>
            </a:extLst>
          </p:cNvPr>
          <p:cNvSpPr>
            <a:spLocks noGrp="1"/>
          </p:cNvSpPr>
          <p:nvPr>
            <p:ph type="dt" sz="half" idx="10"/>
          </p:nvPr>
        </p:nvSpPr>
        <p:spPr/>
        <p:txBody>
          <a:bodyPr/>
          <a:lstStyle/>
          <a:p>
            <a:r>
              <a:rPr lang="en-US"/>
              <a:t>5/31/2024</a:t>
            </a:r>
          </a:p>
        </p:txBody>
      </p:sp>
      <p:sp>
        <p:nvSpPr>
          <p:cNvPr id="6" name="Footer Placeholder 5">
            <a:extLst>
              <a:ext uri="{FF2B5EF4-FFF2-40B4-BE49-F238E27FC236}">
                <a16:creationId xmlns:a16="http://schemas.microsoft.com/office/drawing/2014/main" id="{F0E39718-26D1-9D44-8CA4-1D33CB897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267F8-A2E0-1645-AD69-6889BB0E4EBD}"/>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305599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50A7-BEA1-264C-8022-678AF3880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7912B3-90D0-C545-8AAF-238D85022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B96C8-26A5-E241-8D6A-77E89B63C04E}"/>
              </a:ext>
            </a:extLst>
          </p:cNvPr>
          <p:cNvSpPr>
            <a:spLocks noGrp="1"/>
          </p:cNvSpPr>
          <p:nvPr>
            <p:ph type="dt" sz="half" idx="10"/>
          </p:nvPr>
        </p:nvSpPr>
        <p:spPr/>
        <p:txBody>
          <a:bodyPr/>
          <a:lstStyle/>
          <a:p>
            <a:r>
              <a:rPr lang="en-US"/>
              <a:t>5/31/2024</a:t>
            </a:r>
          </a:p>
        </p:txBody>
      </p:sp>
      <p:sp>
        <p:nvSpPr>
          <p:cNvPr id="5" name="Footer Placeholder 4">
            <a:extLst>
              <a:ext uri="{FF2B5EF4-FFF2-40B4-BE49-F238E27FC236}">
                <a16:creationId xmlns:a16="http://schemas.microsoft.com/office/drawing/2014/main" id="{487B1ECA-398F-E847-B71C-51FD69B6F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11B99-E339-5941-AF66-55F655501785}"/>
              </a:ext>
            </a:extLst>
          </p:cNvPr>
          <p:cNvSpPr>
            <a:spLocks noGrp="1"/>
          </p:cNvSpPr>
          <p:nvPr>
            <p:ph type="sldNum" sz="quarter" idx="12"/>
          </p:nvPr>
        </p:nvSpPr>
        <p:spPr/>
        <p:txBody>
          <a:bodyPr/>
          <a:lstStyle/>
          <a:p>
            <a:fld id="{63CA5BDF-CCF5-FD4E-8DB5-0576DCFD5CCF}" type="slidenum">
              <a:rPr lang="en-US" smtClean="0"/>
              <a:t>‹#›</a:t>
            </a:fld>
            <a:endParaRPr lang="en-US"/>
          </a:p>
        </p:txBody>
      </p:sp>
    </p:spTree>
    <p:extLst>
      <p:ext uri="{BB962C8B-B14F-4D97-AF65-F5344CB8AC3E}">
        <p14:creationId xmlns:p14="http://schemas.microsoft.com/office/powerpoint/2010/main" val="133393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DC514-9A45-954F-A562-1BA3BC800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B488B2-6200-5940-88FE-37BAF5F5A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35498-D911-2049-ACCD-9425BBD51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5/31/2024</a:t>
            </a:r>
          </a:p>
        </p:txBody>
      </p:sp>
      <p:sp>
        <p:nvSpPr>
          <p:cNvPr id="5" name="Footer Placeholder 4">
            <a:extLst>
              <a:ext uri="{FF2B5EF4-FFF2-40B4-BE49-F238E27FC236}">
                <a16:creationId xmlns:a16="http://schemas.microsoft.com/office/drawing/2014/main" id="{2689570F-E3EE-E941-B434-0BE586126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E92D5F-88EA-6E4F-99FF-8E084E9C9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A5BDF-CCF5-FD4E-8DB5-0576DCFD5CCF}" type="slidenum">
              <a:rPr lang="en-US" smtClean="0"/>
              <a:t>‹#›</a:t>
            </a:fld>
            <a:endParaRPr lang="en-US"/>
          </a:p>
        </p:txBody>
      </p:sp>
    </p:spTree>
    <p:extLst>
      <p:ext uri="{BB962C8B-B14F-4D97-AF65-F5344CB8AC3E}">
        <p14:creationId xmlns:p14="http://schemas.microsoft.com/office/powerpoint/2010/main" val="803316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nomad.broadinstitute.org/variant/11-5227002-T-A?dataset=gnomad_r4"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opgen.uchicago.edu/ggv/?data=%221000genomes%22&amp;chr=7&amp;pos=99270539"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yourdatateacher.com/2023/01/23/how-to-compare-variances-of-non-normal-sampl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sartorius.com/en/knowledge/science-snippets/what-is-principal-component-analysis-pca-and-how-it-is-used-507186"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ducation.nationalgeographic.org/resource/global-human-journey/"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D9CFA-A8D0-E3B1-0426-C3F9B7A7F837}"/>
              </a:ext>
            </a:extLst>
          </p:cNvPr>
          <p:cNvPicPr>
            <a:picLocks noChangeAspect="1"/>
          </p:cNvPicPr>
          <p:nvPr/>
        </p:nvPicPr>
        <p:blipFill rotWithShape="1">
          <a:blip r:embed="rId2"/>
          <a:srcRect l="11626" t="11331" r="12123" b="11562"/>
          <a:stretch/>
        </p:blipFill>
        <p:spPr>
          <a:xfrm>
            <a:off x="485623" y="1065821"/>
            <a:ext cx="1923690" cy="1925887"/>
          </a:xfrm>
          <a:prstGeom prst="rect">
            <a:avLst/>
          </a:prstGeom>
        </p:spPr>
      </p:pic>
      <p:sp>
        <p:nvSpPr>
          <p:cNvPr id="9" name="TextBox 8">
            <a:extLst>
              <a:ext uri="{FF2B5EF4-FFF2-40B4-BE49-F238E27FC236}">
                <a16:creationId xmlns:a16="http://schemas.microsoft.com/office/drawing/2014/main" id="{65BCB8F5-EEF8-5BD9-C7C8-1A47C385BB59}"/>
              </a:ext>
            </a:extLst>
          </p:cNvPr>
          <p:cNvSpPr txBox="1"/>
          <p:nvPr/>
        </p:nvSpPr>
        <p:spPr>
          <a:xfrm>
            <a:off x="2422217" y="1274712"/>
            <a:ext cx="9113295" cy="1508105"/>
          </a:xfrm>
          <a:prstGeom prst="rect">
            <a:avLst/>
          </a:prstGeom>
          <a:noFill/>
        </p:spPr>
        <p:txBody>
          <a:bodyPr wrap="square" rtlCol="0">
            <a:spAutoFit/>
          </a:bodyPr>
          <a:lstStyle/>
          <a:p>
            <a:r>
              <a:rPr lang="en-US" sz="6000" b="1" dirty="0">
                <a:solidFill>
                  <a:srgbClr val="0E2C4D"/>
                </a:solidFill>
                <a:latin typeface="Aptos" panose="020B0004020202020204" pitchFamily="34" charset="0"/>
              </a:rPr>
              <a:t>Health Disparities Research</a:t>
            </a:r>
          </a:p>
          <a:p>
            <a:r>
              <a:rPr lang="en-US" sz="3200" b="1" dirty="0">
                <a:solidFill>
                  <a:srgbClr val="B5A36A"/>
                </a:solidFill>
                <a:latin typeface="Aptos" panose="020B0004020202020204" pitchFamily="34" charset="0"/>
              </a:rPr>
              <a:t>Module 4</a:t>
            </a:r>
            <a:endParaRPr lang="en-US" sz="3200" dirty="0">
              <a:solidFill>
                <a:srgbClr val="B5A36A"/>
              </a:solidFill>
              <a:latin typeface="Aptos" panose="020B0004020202020204" pitchFamily="34" charset="0"/>
            </a:endParaRPr>
          </a:p>
        </p:txBody>
      </p:sp>
      <p:sp>
        <p:nvSpPr>
          <p:cNvPr id="12" name="TextBox 11">
            <a:extLst>
              <a:ext uri="{FF2B5EF4-FFF2-40B4-BE49-F238E27FC236}">
                <a16:creationId xmlns:a16="http://schemas.microsoft.com/office/drawing/2014/main" id="{AEEFA253-6CE3-C476-1BC0-D93FD40D84AE}"/>
              </a:ext>
            </a:extLst>
          </p:cNvPr>
          <p:cNvSpPr txBox="1"/>
          <p:nvPr/>
        </p:nvSpPr>
        <p:spPr>
          <a:xfrm>
            <a:off x="2439469" y="3492593"/>
            <a:ext cx="9096043" cy="2339102"/>
          </a:xfrm>
          <a:prstGeom prst="rect">
            <a:avLst/>
          </a:prstGeom>
          <a:noFill/>
        </p:spPr>
        <p:txBody>
          <a:bodyPr wrap="square" rtlCol="0">
            <a:spAutoFit/>
          </a:bodyPr>
          <a:lstStyle/>
          <a:p>
            <a:r>
              <a:rPr lang="en-US" sz="4800" b="1" dirty="0">
                <a:solidFill>
                  <a:srgbClr val="0E2C4D"/>
                </a:solidFill>
                <a:latin typeface="Aptos" panose="020B0004020202020204" pitchFamily="34" charset="0"/>
              </a:rPr>
              <a:t>Genetic diversity &amp; population structure</a:t>
            </a:r>
          </a:p>
          <a:p>
            <a:r>
              <a:rPr lang="en-US" sz="3200" b="1" dirty="0">
                <a:solidFill>
                  <a:srgbClr val="B5A36A"/>
                </a:solidFill>
                <a:latin typeface="Aptos" panose="020B0004020202020204" pitchFamily="34" charset="0"/>
              </a:rPr>
              <a:t>Session 7 </a:t>
            </a:r>
          </a:p>
          <a:p>
            <a:endParaRPr lang="en-US" dirty="0">
              <a:latin typeface="Aptos" panose="020B0004020202020204" pitchFamily="34" charset="0"/>
            </a:endParaRPr>
          </a:p>
        </p:txBody>
      </p:sp>
    </p:spTree>
    <p:extLst>
      <p:ext uri="{BB962C8B-B14F-4D97-AF65-F5344CB8AC3E}">
        <p14:creationId xmlns:p14="http://schemas.microsoft.com/office/powerpoint/2010/main" val="390017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CEA7-7635-CDF4-47EA-C9136130E6C9}"/>
              </a:ext>
            </a:extLst>
          </p:cNvPr>
          <p:cNvSpPr>
            <a:spLocks noGrp="1"/>
          </p:cNvSpPr>
          <p:nvPr>
            <p:ph type="title"/>
          </p:nvPr>
        </p:nvSpPr>
        <p:spPr/>
        <p:txBody>
          <a:bodyPr/>
          <a:lstStyle/>
          <a:p>
            <a:r>
              <a:rPr lang="en-US" dirty="0"/>
              <a:t>Quick detour: operationalizing genetic variants</a:t>
            </a:r>
          </a:p>
        </p:txBody>
      </p:sp>
      <p:sp>
        <p:nvSpPr>
          <p:cNvPr id="3" name="Content Placeholder 2">
            <a:extLst>
              <a:ext uri="{FF2B5EF4-FFF2-40B4-BE49-F238E27FC236}">
                <a16:creationId xmlns:a16="http://schemas.microsoft.com/office/drawing/2014/main" id="{9096143C-3354-F858-29D6-8330D93D6574}"/>
              </a:ext>
            </a:extLst>
          </p:cNvPr>
          <p:cNvSpPr>
            <a:spLocks noGrp="1"/>
          </p:cNvSpPr>
          <p:nvPr>
            <p:ph idx="1"/>
          </p:nvPr>
        </p:nvSpPr>
        <p:spPr/>
        <p:txBody>
          <a:bodyPr/>
          <a:lstStyle/>
          <a:p>
            <a:r>
              <a:rPr lang="en-US" dirty="0"/>
              <a:t>We represent genetic </a:t>
            </a:r>
            <a:r>
              <a:rPr lang="en-US" i="1" dirty="0"/>
              <a:t>variants</a:t>
            </a:r>
            <a:r>
              <a:rPr lang="en-US" dirty="0"/>
              <a:t> as different versions of the same </a:t>
            </a:r>
            <a:r>
              <a:rPr lang="en-US" i="1" dirty="0"/>
              <a:t>allele </a:t>
            </a:r>
            <a:r>
              <a:rPr lang="en-US" dirty="0"/>
              <a:t>at a given position on the reference genome</a:t>
            </a:r>
          </a:p>
          <a:p>
            <a:pPr marL="0" indent="0">
              <a:buNone/>
            </a:pPr>
            <a:endParaRPr lang="en-US" dirty="0"/>
          </a:p>
        </p:txBody>
      </p:sp>
      <p:sp>
        <p:nvSpPr>
          <p:cNvPr id="4" name="Date Placeholder 3">
            <a:extLst>
              <a:ext uri="{FF2B5EF4-FFF2-40B4-BE49-F238E27FC236}">
                <a16:creationId xmlns:a16="http://schemas.microsoft.com/office/drawing/2014/main" id="{9B95BE14-9BB9-958E-A381-197FAF2CEC54}"/>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E851F0F5-D3B6-C189-D914-33D17EC3012F}"/>
              </a:ext>
            </a:extLst>
          </p:cNvPr>
          <p:cNvSpPr>
            <a:spLocks noGrp="1"/>
          </p:cNvSpPr>
          <p:nvPr>
            <p:ph type="sldNum" sz="quarter" idx="12"/>
          </p:nvPr>
        </p:nvSpPr>
        <p:spPr/>
        <p:txBody>
          <a:bodyPr/>
          <a:lstStyle/>
          <a:p>
            <a:fld id="{63CA5BDF-CCF5-FD4E-8DB5-0576DCFD5CCF}" type="slidenum">
              <a:rPr lang="en-US" smtClean="0"/>
              <a:t>10</a:t>
            </a:fld>
            <a:endParaRPr lang="en-US"/>
          </a:p>
        </p:txBody>
      </p:sp>
      <p:pic>
        <p:nvPicPr>
          <p:cNvPr id="3074" name="Picture 2" descr="What Is a Gene Variant and How Do Variants Occur? - StoryMD">
            <a:extLst>
              <a:ext uri="{FF2B5EF4-FFF2-40B4-BE49-F238E27FC236}">
                <a16:creationId xmlns:a16="http://schemas.microsoft.com/office/drawing/2014/main" id="{1AE8D5BD-61FD-63C0-B789-46C3BBAB5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075" y="3300043"/>
            <a:ext cx="5114524" cy="287692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E955B03-3FAD-364F-83F8-1386852BA10E}"/>
              </a:ext>
            </a:extLst>
          </p:cNvPr>
          <p:cNvCxnSpPr/>
          <p:nvPr/>
        </p:nvCxnSpPr>
        <p:spPr>
          <a:xfrm>
            <a:off x="6689599" y="3238130"/>
            <a:ext cx="0" cy="3817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F19409-89B0-2BF8-E752-F6667E11E20C}"/>
              </a:ext>
            </a:extLst>
          </p:cNvPr>
          <p:cNvSpPr txBox="1"/>
          <p:nvPr/>
        </p:nvSpPr>
        <p:spPr>
          <a:xfrm>
            <a:off x="4385756" y="5897325"/>
            <a:ext cx="3420488" cy="369332"/>
          </a:xfrm>
          <a:prstGeom prst="rect">
            <a:avLst/>
          </a:prstGeom>
          <a:noFill/>
        </p:spPr>
        <p:txBody>
          <a:bodyPr wrap="none" rtlCol="0">
            <a:spAutoFit/>
          </a:bodyPr>
          <a:lstStyle/>
          <a:p>
            <a:r>
              <a:rPr lang="en-US" b="1" dirty="0">
                <a:latin typeface="Aptos" panose="020B0004020202020204" pitchFamily="34" charset="0"/>
              </a:rPr>
              <a:t>S</a:t>
            </a:r>
            <a:r>
              <a:rPr lang="en-US" dirty="0">
                <a:latin typeface="Aptos" panose="020B0004020202020204" pitchFamily="34" charset="0"/>
              </a:rPr>
              <a:t>ingle </a:t>
            </a:r>
            <a:r>
              <a:rPr lang="en-US" b="1" dirty="0">
                <a:latin typeface="Aptos" panose="020B0004020202020204" pitchFamily="34" charset="0"/>
              </a:rPr>
              <a:t>N</a:t>
            </a:r>
            <a:r>
              <a:rPr lang="en-US" dirty="0">
                <a:latin typeface="Aptos" panose="020B0004020202020204" pitchFamily="34" charset="0"/>
              </a:rPr>
              <a:t>ucleotide </a:t>
            </a:r>
            <a:r>
              <a:rPr lang="en-US" b="1" dirty="0">
                <a:latin typeface="Aptos" panose="020B0004020202020204" pitchFamily="34" charset="0"/>
              </a:rPr>
              <a:t>P</a:t>
            </a:r>
            <a:r>
              <a:rPr lang="en-US" dirty="0">
                <a:latin typeface="Aptos" panose="020B0004020202020204" pitchFamily="34" charset="0"/>
              </a:rPr>
              <a:t>olymorphism</a:t>
            </a:r>
          </a:p>
        </p:txBody>
      </p:sp>
    </p:spTree>
    <p:extLst>
      <p:ext uri="{BB962C8B-B14F-4D97-AF65-F5344CB8AC3E}">
        <p14:creationId xmlns:p14="http://schemas.microsoft.com/office/powerpoint/2010/main" val="54858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CEA7-7635-CDF4-47EA-C9136130E6C9}"/>
              </a:ext>
            </a:extLst>
          </p:cNvPr>
          <p:cNvSpPr>
            <a:spLocks noGrp="1"/>
          </p:cNvSpPr>
          <p:nvPr>
            <p:ph type="title"/>
          </p:nvPr>
        </p:nvSpPr>
        <p:spPr/>
        <p:txBody>
          <a:bodyPr/>
          <a:lstStyle/>
          <a:p>
            <a:r>
              <a:rPr lang="en-US" dirty="0"/>
              <a:t>Quick detour: operationalizing genetic variants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96143C-3354-F858-29D6-8330D93D6574}"/>
                  </a:ext>
                </a:extLst>
              </p:cNvPr>
              <p:cNvSpPr>
                <a:spLocks noGrp="1"/>
              </p:cNvSpPr>
              <p:nvPr>
                <p:ph idx="1"/>
              </p:nvPr>
            </p:nvSpPr>
            <p:spPr/>
            <p:txBody>
              <a:bodyPr/>
              <a:lstStyle/>
              <a:p>
                <a:r>
                  <a:rPr lang="en-US" dirty="0"/>
                  <a:t>We calculate </a:t>
                </a:r>
                <a:r>
                  <a:rPr lang="en-US" i="1" dirty="0"/>
                  <a:t>allele frequencies</a:t>
                </a:r>
                <a:r>
                  <a:rPr lang="en-US" dirty="0"/>
                  <a:t> across sampled population groups</a:t>
                </a:r>
              </a:p>
              <a:p>
                <a:endParaRPr lang="en-US" dirty="0"/>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𝐴</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𝐴</m:t>
                            </m:r>
                          </m:sub>
                          <m:sup>
                            <m:r>
                              <a:rPr lang="en-US" b="0" i="1" smtClean="0">
                                <a:latin typeface="Cambria Math" panose="02040503050406030204" pitchFamily="18" charset="0"/>
                              </a:rPr>
                              <m:t>𝑖</m:t>
                            </m:r>
                          </m:sup>
                        </m:sSubSup>
                      </m:num>
                      <m:den>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en>
                    </m:f>
                    <m:r>
                      <a:rPr lang="en-US" b="0" i="1" smtClean="0">
                        <a:latin typeface="Cambria Math" panose="02040503050406030204" pitchFamily="18" charset="0"/>
                      </a:rPr>
                      <m:t> </m:t>
                    </m:r>
                  </m:oMath>
                </a14:m>
                <a:r>
                  <a:rPr lang="en-US" dirty="0"/>
                  <a:t>,</a:t>
                </a:r>
              </a:p>
              <a:p>
                <a:pPr lvl="1"/>
                <a:endParaRPr lang="en-US" dirty="0"/>
              </a:p>
              <a:p>
                <a:pPr marL="914400" lvl="2" indent="0">
                  <a:buNone/>
                </a:pPr>
                <a:r>
                  <a:rPr lang="en-US" dirty="0"/>
                  <a:t>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𝐴</m:t>
                        </m:r>
                      </m:sub>
                      <m:sup>
                        <m:r>
                          <a:rPr lang="en-US" i="1">
                            <a:latin typeface="Cambria Math" panose="02040503050406030204" pitchFamily="18" charset="0"/>
                          </a:rPr>
                          <m:t>𝑖</m:t>
                        </m:r>
                      </m:sup>
                    </m:sSubSup>
                    <m:r>
                      <a:rPr lang="en-US" i="1">
                        <a:latin typeface="Cambria Math" panose="02040503050406030204" pitchFamily="18" charset="0"/>
                      </a:rPr>
                      <m:t> </m:t>
                    </m:r>
                  </m:oMath>
                </a14:m>
                <a:r>
                  <a:rPr lang="en-US" dirty="0"/>
                  <a:t>is the frequency of allele </a:t>
                </a:r>
                <a14:m>
                  <m:oMath xmlns:m="http://schemas.openxmlformats.org/officeDocument/2006/math">
                    <m:r>
                      <a:rPr lang="en-US" i="1" dirty="0" smtClean="0">
                        <a:latin typeface="Cambria Math" panose="02040503050406030204" pitchFamily="18" charset="0"/>
                      </a:rPr>
                      <m:t>𝑖</m:t>
                    </m:r>
                  </m:oMath>
                </a14:m>
                <a:r>
                  <a:rPr lang="en-US" dirty="0"/>
                  <a:t> in population </a:t>
                </a:r>
                <a14:m>
                  <m:oMath xmlns:m="http://schemas.openxmlformats.org/officeDocument/2006/math">
                    <m:r>
                      <a:rPr lang="en-US" i="1" dirty="0" smtClean="0">
                        <a:latin typeface="Cambria Math" panose="02040503050406030204" pitchFamily="18" charset="0"/>
                      </a:rPr>
                      <m:t>𝐴</m:t>
                    </m:r>
                  </m:oMath>
                </a14:m>
                <a:endParaRPr lang="en-US" dirty="0"/>
              </a:p>
              <a:p>
                <a:pPr marL="914400" lvl="2" indent="0">
                  <a:buNone/>
                </a:pPr>
                <a:r>
                  <a:rPr lang="en-US" dirty="0"/>
                  <a:t>           </a:t>
                </a:r>
                <a14:m>
                  <m:oMath xmlns:m="http://schemas.openxmlformats.org/officeDocument/2006/math">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𝐴</m:t>
                        </m:r>
                      </m:sub>
                      <m:sup>
                        <m:r>
                          <a:rPr lang="en-US" b="0" i="1" smtClean="0">
                            <a:latin typeface="Cambria Math" panose="02040503050406030204" pitchFamily="18" charset="0"/>
                          </a:rPr>
                          <m:t>𝑖</m:t>
                        </m:r>
                      </m:sup>
                    </m:sSubSup>
                  </m:oMath>
                </a14:m>
                <a:r>
                  <a:rPr lang="en-US" dirty="0"/>
                  <a:t> is the allele count for allele </a:t>
                </a:r>
                <a14:m>
                  <m:oMath xmlns:m="http://schemas.openxmlformats.org/officeDocument/2006/math">
                    <m:r>
                      <a:rPr lang="en-US" i="1" dirty="0" smtClean="0">
                        <a:latin typeface="Cambria Math" panose="02040503050406030204" pitchFamily="18" charset="0"/>
                      </a:rPr>
                      <m:t>𝑖</m:t>
                    </m:r>
                  </m:oMath>
                </a14:m>
                <a:r>
                  <a:rPr lang="en-US" dirty="0"/>
                  <a:t> in population </a:t>
                </a:r>
                <a14:m>
                  <m:oMath xmlns:m="http://schemas.openxmlformats.org/officeDocument/2006/math">
                    <m:r>
                      <a:rPr lang="en-US" i="1" dirty="0">
                        <a:latin typeface="Cambria Math" panose="02040503050406030204" pitchFamily="18" charset="0"/>
                      </a:rPr>
                      <m:t>𝐴</m:t>
                    </m:r>
                  </m:oMath>
                </a14:m>
                <a:endParaRPr lang="en-US" dirty="0"/>
              </a:p>
              <a:p>
                <a:pPr marL="914400" lvl="2" indent="0">
                  <a:buNone/>
                </a:pPr>
                <a:r>
                  <a:rPr lang="en-US" dirty="0"/>
                  <a:t>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oMath>
                </a14:m>
                <a:r>
                  <a:rPr lang="en-US" dirty="0"/>
                  <a:t> is the total number of alleles in population </a:t>
                </a:r>
                <a14:m>
                  <m:oMath xmlns:m="http://schemas.openxmlformats.org/officeDocument/2006/math">
                    <m:r>
                      <a:rPr lang="en-US" i="1" dirty="0">
                        <a:latin typeface="Cambria Math" panose="02040503050406030204" pitchFamily="18" charset="0"/>
                      </a:rPr>
                      <m:t>𝐴</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096143C-3354-F858-29D6-8330D93D657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B95BE14-9BB9-958E-A381-197FAF2CEC54}"/>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E851F0F5-D3B6-C189-D914-33D17EC3012F}"/>
              </a:ext>
            </a:extLst>
          </p:cNvPr>
          <p:cNvSpPr>
            <a:spLocks noGrp="1"/>
          </p:cNvSpPr>
          <p:nvPr>
            <p:ph type="sldNum" sz="quarter" idx="12"/>
          </p:nvPr>
        </p:nvSpPr>
        <p:spPr/>
        <p:txBody>
          <a:bodyPr/>
          <a:lstStyle/>
          <a:p>
            <a:fld id="{63CA5BDF-CCF5-FD4E-8DB5-0576DCFD5CCF}" type="slidenum">
              <a:rPr lang="en-US" smtClean="0"/>
              <a:t>11</a:t>
            </a:fld>
            <a:endParaRPr lang="en-US"/>
          </a:p>
        </p:txBody>
      </p:sp>
    </p:spTree>
    <p:extLst>
      <p:ext uri="{BB962C8B-B14F-4D97-AF65-F5344CB8AC3E}">
        <p14:creationId xmlns:p14="http://schemas.microsoft.com/office/powerpoint/2010/main" val="62525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CEA7-7635-CDF4-47EA-C9136130E6C9}"/>
              </a:ext>
            </a:extLst>
          </p:cNvPr>
          <p:cNvSpPr>
            <a:spLocks noGrp="1"/>
          </p:cNvSpPr>
          <p:nvPr>
            <p:ph type="title"/>
          </p:nvPr>
        </p:nvSpPr>
        <p:spPr/>
        <p:txBody>
          <a:bodyPr/>
          <a:lstStyle/>
          <a:p>
            <a:r>
              <a:rPr lang="en-US" dirty="0"/>
              <a:t>Quick detour: operationalizing genetic variants</a:t>
            </a:r>
          </a:p>
        </p:txBody>
      </p:sp>
      <p:sp>
        <p:nvSpPr>
          <p:cNvPr id="3" name="Content Placeholder 2">
            <a:extLst>
              <a:ext uri="{FF2B5EF4-FFF2-40B4-BE49-F238E27FC236}">
                <a16:creationId xmlns:a16="http://schemas.microsoft.com/office/drawing/2014/main" id="{9096143C-3354-F858-29D6-8330D93D6574}"/>
              </a:ext>
            </a:extLst>
          </p:cNvPr>
          <p:cNvSpPr>
            <a:spLocks noGrp="1"/>
          </p:cNvSpPr>
          <p:nvPr>
            <p:ph idx="1"/>
          </p:nvPr>
        </p:nvSpPr>
        <p:spPr/>
        <p:txBody>
          <a:bodyPr/>
          <a:lstStyle/>
          <a:p>
            <a:r>
              <a:rPr lang="en-US" dirty="0"/>
              <a:t>We calculate </a:t>
            </a:r>
            <a:r>
              <a:rPr lang="en-US" i="1" dirty="0"/>
              <a:t>allele frequencies</a:t>
            </a:r>
            <a:r>
              <a:rPr lang="en-US" dirty="0"/>
              <a:t> across sampled population groups</a:t>
            </a:r>
          </a:p>
          <a:p>
            <a:pPr marL="0" indent="0">
              <a:buNone/>
            </a:pPr>
            <a:endParaRPr lang="en-US" dirty="0"/>
          </a:p>
        </p:txBody>
      </p:sp>
      <p:sp>
        <p:nvSpPr>
          <p:cNvPr id="4" name="Date Placeholder 3">
            <a:extLst>
              <a:ext uri="{FF2B5EF4-FFF2-40B4-BE49-F238E27FC236}">
                <a16:creationId xmlns:a16="http://schemas.microsoft.com/office/drawing/2014/main" id="{9B95BE14-9BB9-958E-A381-197FAF2CEC54}"/>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E851F0F5-D3B6-C189-D914-33D17EC3012F}"/>
              </a:ext>
            </a:extLst>
          </p:cNvPr>
          <p:cNvSpPr>
            <a:spLocks noGrp="1"/>
          </p:cNvSpPr>
          <p:nvPr>
            <p:ph type="sldNum" sz="quarter" idx="12"/>
          </p:nvPr>
        </p:nvSpPr>
        <p:spPr/>
        <p:txBody>
          <a:bodyPr/>
          <a:lstStyle/>
          <a:p>
            <a:fld id="{63CA5BDF-CCF5-FD4E-8DB5-0576DCFD5CCF}" type="slidenum">
              <a:rPr lang="en-US" smtClean="0"/>
              <a:t>12</a:t>
            </a:fld>
            <a:endParaRPr lang="en-US"/>
          </a:p>
        </p:txBody>
      </p:sp>
      <p:pic>
        <p:nvPicPr>
          <p:cNvPr id="6" name="Picture 5">
            <a:extLst>
              <a:ext uri="{FF2B5EF4-FFF2-40B4-BE49-F238E27FC236}">
                <a16:creationId xmlns:a16="http://schemas.microsoft.com/office/drawing/2014/main" id="{2E1B556E-8CA3-24CF-B2FC-3319A0A173F4}"/>
              </a:ext>
            </a:extLst>
          </p:cNvPr>
          <p:cNvPicPr>
            <a:picLocks noChangeAspect="1"/>
          </p:cNvPicPr>
          <p:nvPr/>
        </p:nvPicPr>
        <p:blipFill>
          <a:blip r:embed="rId2"/>
          <a:stretch>
            <a:fillRect/>
          </a:stretch>
        </p:blipFill>
        <p:spPr>
          <a:xfrm>
            <a:off x="1608992" y="2698742"/>
            <a:ext cx="8974015" cy="3366205"/>
          </a:xfrm>
          <a:prstGeom prst="rect">
            <a:avLst/>
          </a:prstGeom>
        </p:spPr>
      </p:pic>
      <p:cxnSp>
        <p:nvCxnSpPr>
          <p:cNvPr id="9" name="Straight Arrow Connector 8">
            <a:extLst>
              <a:ext uri="{FF2B5EF4-FFF2-40B4-BE49-F238E27FC236}">
                <a16:creationId xmlns:a16="http://schemas.microsoft.com/office/drawing/2014/main" id="{1C3EBF53-E348-4110-64C3-AAF3D8AAEBC9}"/>
              </a:ext>
            </a:extLst>
          </p:cNvPr>
          <p:cNvCxnSpPr>
            <a:cxnSpLocks/>
          </p:cNvCxnSpPr>
          <p:nvPr/>
        </p:nvCxnSpPr>
        <p:spPr>
          <a:xfrm flipH="1">
            <a:off x="9656466" y="3084844"/>
            <a:ext cx="1527349"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22FFE1-1820-350E-43DC-6CEEEDD587BF}"/>
              </a:ext>
            </a:extLst>
          </p:cNvPr>
          <p:cNvCxnSpPr>
            <a:cxnSpLocks/>
          </p:cNvCxnSpPr>
          <p:nvPr/>
        </p:nvCxnSpPr>
        <p:spPr>
          <a:xfrm flipH="1">
            <a:off x="9656466" y="3305908"/>
            <a:ext cx="1527349"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2B760F-3969-78B1-E9A1-DE77B78582B1}"/>
              </a:ext>
            </a:extLst>
          </p:cNvPr>
          <p:cNvCxnSpPr>
            <a:cxnSpLocks/>
          </p:cNvCxnSpPr>
          <p:nvPr/>
        </p:nvCxnSpPr>
        <p:spPr>
          <a:xfrm flipH="1">
            <a:off x="9656466" y="3989196"/>
            <a:ext cx="1527349"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A28D73-022A-13AD-6B18-DFCEEA26485C}"/>
              </a:ext>
            </a:extLst>
          </p:cNvPr>
          <p:cNvSpPr txBox="1"/>
          <p:nvPr/>
        </p:nvSpPr>
        <p:spPr>
          <a:xfrm>
            <a:off x="3164429" y="6261913"/>
            <a:ext cx="5446171" cy="553998"/>
          </a:xfrm>
          <a:prstGeom prst="rect">
            <a:avLst/>
          </a:prstGeom>
          <a:noFill/>
        </p:spPr>
        <p:txBody>
          <a:bodyPr wrap="none" rtlCol="0">
            <a:spAutoFit/>
          </a:bodyPr>
          <a:lstStyle/>
          <a:p>
            <a:pPr algn="ctr"/>
            <a:r>
              <a:rPr lang="en-US" b="1" dirty="0">
                <a:latin typeface="Aptos" panose="020B0004020202020204" pitchFamily="34" charset="0"/>
              </a:rPr>
              <a:t>rs334</a:t>
            </a:r>
            <a:r>
              <a:rPr lang="en-US" dirty="0">
                <a:latin typeface="Aptos" panose="020B0004020202020204" pitchFamily="34" charset="0"/>
              </a:rPr>
              <a:t> – SNP associated with sickle cell anemia</a:t>
            </a:r>
          </a:p>
          <a:p>
            <a:pPr algn="ctr"/>
            <a:r>
              <a:rPr lang="en-US" sz="1200" dirty="0">
                <a:latin typeface="Aptos" panose="020B0004020202020204" pitchFamily="34" charset="0"/>
                <a:hlinkClick r:id="rId3"/>
              </a:rPr>
              <a:t>https://gnomad.broadinstitute.org/variant/11-5227002-T-A?dataset=gnomad_r4</a:t>
            </a:r>
            <a:endParaRPr lang="en-US" sz="1200" dirty="0">
              <a:latin typeface="Aptos" panose="020B0004020202020204" pitchFamily="34" charset="0"/>
            </a:endParaRPr>
          </a:p>
        </p:txBody>
      </p:sp>
    </p:spTree>
    <p:extLst>
      <p:ext uri="{BB962C8B-B14F-4D97-AF65-F5344CB8AC3E}">
        <p14:creationId xmlns:p14="http://schemas.microsoft.com/office/powerpoint/2010/main" val="26902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8B20-C20A-8F19-C1FE-24C35DCA6249}"/>
              </a:ext>
            </a:extLst>
          </p:cNvPr>
          <p:cNvSpPr>
            <a:spLocks noGrp="1"/>
          </p:cNvSpPr>
          <p:nvPr>
            <p:ph type="title"/>
          </p:nvPr>
        </p:nvSpPr>
        <p:spPr/>
        <p:txBody>
          <a:bodyPr/>
          <a:lstStyle/>
          <a:p>
            <a:r>
              <a:rPr lang="en-US" dirty="0"/>
              <a:t>Quick detour: operationalizing genetic variants</a:t>
            </a:r>
          </a:p>
        </p:txBody>
      </p:sp>
      <p:pic>
        <p:nvPicPr>
          <p:cNvPr id="6" name="Content Placeholder 5">
            <a:extLst>
              <a:ext uri="{FF2B5EF4-FFF2-40B4-BE49-F238E27FC236}">
                <a16:creationId xmlns:a16="http://schemas.microsoft.com/office/drawing/2014/main" id="{DDB03B33-08B2-CDDE-ECA7-4E4614A03365}"/>
              </a:ext>
            </a:extLst>
          </p:cNvPr>
          <p:cNvPicPr>
            <a:picLocks noGrp="1" noChangeAspect="1"/>
          </p:cNvPicPr>
          <p:nvPr>
            <p:ph idx="1"/>
          </p:nvPr>
        </p:nvPicPr>
        <p:blipFill>
          <a:blip r:embed="rId2"/>
          <a:stretch>
            <a:fillRect/>
          </a:stretch>
        </p:blipFill>
        <p:spPr>
          <a:xfrm>
            <a:off x="2444136" y="1496734"/>
            <a:ext cx="7303727" cy="4996141"/>
          </a:xfrm>
          <a:prstGeom prst="rect">
            <a:avLst/>
          </a:prstGeom>
        </p:spPr>
      </p:pic>
      <p:sp>
        <p:nvSpPr>
          <p:cNvPr id="4" name="Date Placeholder 3">
            <a:extLst>
              <a:ext uri="{FF2B5EF4-FFF2-40B4-BE49-F238E27FC236}">
                <a16:creationId xmlns:a16="http://schemas.microsoft.com/office/drawing/2014/main" id="{0C5C3E03-22D0-5FA9-D73B-01E1E7A2EBF0}"/>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846ECCEA-0ACA-04AC-6831-02D017C045E4}"/>
              </a:ext>
            </a:extLst>
          </p:cNvPr>
          <p:cNvSpPr>
            <a:spLocks noGrp="1"/>
          </p:cNvSpPr>
          <p:nvPr>
            <p:ph type="sldNum" sz="quarter" idx="12"/>
          </p:nvPr>
        </p:nvSpPr>
        <p:spPr/>
        <p:txBody>
          <a:bodyPr/>
          <a:lstStyle/>
          <a:p>
            <a:fld id="{63CA5BDF-CCF5-FD4E-8DB5-0576DCFD5CCF}" type="slidenum">
              <a:rPr lang="en-US" smtClean="0"/>
              <a:t>13</a:t>
            </a:fld>
            <a:endParaRPr lang="en-US"/>
          </a:p>
        </p:txBody>
      </p:sp>
      <p:sp>
        <p:nvSpPr>
          <p:cNvPr id="7" name="TextBox 6">
            <a:extLst>
              <a:ext uri="{FF2B5EF4-FFF2-40B4-BE49-F238E27FC236}">
                <a16:creationId xmlns:a16="http://schemas.microsoft.com/office/drawing/2014/main" id="{E3117EFE-8AF4-89C6-AADB-13A42CF36ABF}"/>
              </a:ext>
            </a:extLst>
          </p:cNvPr>
          <p:cNvSpPr txBox="1"/>
          <p:nvPr/>
        </p:nvSpPr>
        <p:spPr>
          <a:xfrm>
            <a:off x="8610600" y="1401743"/>
            <a:ext cx="3206262" cy="738664"/>
          </a:xfrm>
          <a:prstGeom prst="rect">
            <a:avLst/>
          </a:prstGeom>
          <a:noFill/>
          <a:ln>
            <a:solidFill>
              <a:schemeClr val="tx1">
                <a:lumMod val="95000"/>
                <a:lumOff val="5000"/>
              </a:schemeClr>
            </a:solidFill>
          </a:ln>
        </p:spPr>
        <p:txBody>
          <a:bodyPr wrap="square" rtlCol="0">
            <a:spAutoFit/>
          </a:bodyPr>
          <a:lstStyle/>
          <a:p>
            <a:pPr algn="just"/>
            <a:r>
              <a:rPr lang="en-US" sz="1400" dirty="0">
                <a:latin typeface="Aptos" panose="020B0004020202020204" pitchFamily="34" charset="0"/>
              </a:rPr>
              <a:t>Variant associated with the metabolism of tacrolimus – a post-transplant immuno-suppressant</a:t>
            </a:r>
          </a:p>
        </p:txBody>
      </p:sp>
      <p:cxnSp>
        <p:nvCxnSpPr>
          <p:cNvPr id="9" name="Straight Arrow Connector 8">
            <a:extLst>
              <a:ext uri="{FF2B5EF4-FFF2-40B4-BE49-F238E27FC236}">
                <a16:creationId xmlns:a16="http://schemas.microsoft.com/office/drawing/2014/main" id="{58322E09-1892-05B2-24E2-A89796925BB0}"/>
              </a:ext>
            </a:extLst>
          </p:cNvPr>
          <p:cNvCxnSpPr>
            <a:cxnSpLocks/>
          </p:cNvCxnSpPr>
          <p:nvPr/>
        </p:nvCxnSpPr>
        <p:spPr>
          <a:xfrm flipH="1">
            <a:off x="7254910" y="1771075"/>
            <a:ext cx="1205802"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3B4208-E871-BC18-DECD-6151CD245715}"/>
              </a:ext>
            </a:extLst>
          </p:cNvPr>
          <p:cNvSpPr txBox="1"/>
          <p:nvPr/>
        </p:nvSpPr>
        <p:spPr>
          <a:xfrm>
            <a:off x="9325681" y="6352143"/>
            <a:ext cx="1456681" cy="369332"/>
          </a:xfrm>
          <a:prstGeom prst="rect">
            <a:avLst/>
          </a:prstGeom>
          <a:noFill/>
        </p:spPr>
        <p:txBody>
          <a:bodyPr wrap="none" rtlCol="0">
            <a:spAutoFit/>
          </a:bodyPr>
          <a:lstStyle/>
          <a:p>
            <a:r>
              <a:rPr lang="en-US" dirty="0">
                <a:latin typeface="Aptos" panose="020B0004020202020204" pitchFamily="34" charset="0"/>
              </a:rPr>
              <a:t>Source: </a:t>
            </a:r>
            <a:r>
              <a:rPr lang="en-US" dirty="0">
                <a:latin typeface="Aptos" panose="020B0004020202020204" pitchFamily="34" charset="0"/>
                <a:hlinkClick r:id="rId3"/>
              </a:rPr>
              <a:t>GGV</a:t>
            </a:r>
            <a:endParaRPr lang="en-US" dirty="0">
              <a:latin typeface="Aptos" panose="020B0004020202020204" pitchFamily="34" charset="0"/>
            </a:endParaRPr>
          </a:p>
        </p:txBody>
      </p:sp>
    </p:spTree>
    <p:extLst>
      <p:ext uri="{BB962C8B-B14F-4D97-AF65-F5344CB8AC3E}">
        <p14:creationId xmlns:p14="http://schemas.microsoft.com/office/powerpoint/2010/main" val="310051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019F-2C7F-0E31-3358-711F9B4780E2}"/>
              </a:ext>
            </a:extLst>
          </p:cNvPr>
          <p:cNvSpPr>
            <a:spLocks noGrp="1"/>
          </p:cNvSpPr>
          <p:nvPr>
            <p:ph type="title"/>
          </p:nvPr>
        </p:nvSpPr>
        <p:spPr/>
        <p:txBody>
          <a:bodyPr/>
          <a:lstStyle/>
          <a:p>
            <a:r>
              <a:rPr lang="en-US" dirty="0"/>
              <a:t>Wait: how do we make these groups?</a:t>
            </a:r>
          </a:p>
        </p:txBody>
      </p:sp>
      <p:sp>
        <p:nvSpPr>
          <p:cNvPr id="3" name="Content Placeholder 2">
            <a:extLst>
              <a:ext uri="{FF2B5EF4-FFF2-40B4-BE49-F238E27FC236}">
                <a16:creationId xmlns:a16="http://schemas.microsoft.com/office/drawing/2014/main" id="{398E0A3E-C8EC-C593-0BAC-24B52BA21DC8}"/>
              </a:ext>
            </a:extLst>
          </p:cNvPr>
          <p:cNvSpPr>
            <a:spLocks noGrp="1"/>
          </p:cNvSpPr>
          <p:nvPr>
            <p:ph idx="1"/>
          </p:nvPr>
        </p:nvSpPr>
        <p:spPr/>
        <p:txBody>
          <a:bodyPr/>
          <a:lstStyle/>
          <a:p>
            <a:r>
              <a:rPr lang="en-US" dirty="0"/>
              <a:t>How do we define populations?</a:t>
            </a:r>
          </a:p>
          <a:p>
            <a:endParaRPr lang="en-US" dirty="0"/>
          </a:p>
          <a:p>
            <a:pPr lvl="1"/>
            <a:r>
              <a:rPr lang="en-US" dirty="0"/>
              <a:t>What forms the boundary?</a:t>
            </a:r>
          </a:p>
          <a:p>
            <a:pPr lvl="1"/>
            <a:endParaRPr lang="en-US" dirty="0"/>
          </a:p>
          <a:p>
            <a:pPr lvl="1"/>
            <a:r>
              <a:rPr lang="en-US" dirty="0"/>
              <a:t>What are the factors that can change these designations?</a:t>
            </a:r>
          </a:p>
        </p:txBody>
      </p:sp>
      <p:sp>
        <p:nvSpPr>
          <p:cNvPr id="4" name="Date Placeholder 3">
            <a:extLst>
              <a:ext uri="{FF2B5EF4-FFF2-40B4-BE49-F238E27FC236}">
                <a16:creationId xmlns:a16="http://schemas.microsoft.com/office/drawing/2014/main" id="{92090EDD-5712-5592-7DC2-6084A3C24113}"/>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7426FF28-E8FE-6430-AB7E-A5036298CA49}"/>
              </a:ext>
            </a:extLst>
          </p:cNvPr>
          <p:cNvSpPr>
            <a:spLocks noGrp="1"/>
          </p:cNvSpPr>
          <p:nvPr>
            <p:ph type="sldNum" sz="quarter" idx="12"/>
          </p:nvPr>
        </p:nvSpPr>
        <p:spPr/>
        <p:txBody>
          <a:bodyPr/>
          <a:lstStyle/>
          <a:p>
            <a:fld id="{63CA5BDF-CCF5-FD4E-8DB5-0576DCFD5CCF}" type="slidenum">
              <a:rPr lang="en-US" smtClean="0"/>
              <a:t>14</a:t>
            </a:fld>
            <a:endParaRPr lang="en-US"/>
          </a:p>
        </p:txBody>
      </p:sp>
    </p:spTree>
    <p:extLst>
      <p:ext uri="{BB962C8B-B14F-4D97-AF65-F5344CB8AC3E}">
        <p14:creationId xmlns:p14="http://schemas.microsoft.com/office/powerpoint/2010/main" val="35417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609600"/>
            <a:ext cx="3739341" cy="1330839"/>
          </a:xfrm>
        </p:spPr>
        <p:txBody>
          <a:bodyPr>
            <a:normAutofit/>
          </a:bodyPr>
          <a:lstStyle/>
          <a:p>
            <a:r>
              <a:rPr lang="en-US"/>
              <a:t>Ancestry</a:t>
            </a:r>
            <a:endParaRPr lang="en-US" dirty="0"/>
          </a:p>
        </p:txBody>
      </p:sp>
      <p:sp>
        <p:nvSpPr>
          <p:cNvPr id="3" name="Content Placeholder 2"/>
          <p:cNvSpPr>
            <a:spLocks noGrp="1"/>
          </p:cNvSpPr>
          <p:nvPr>
            <p:ph idx="1"/>
          </p:nvPr>
        </p:nvSpPr>
        <p:spPr>
          <a:xfrm>
            <a:off x="862366" y="2194102"/>
            <a:ext cx="3739341" cy="3908586"/>
          </a:xfrm>
        </p:spPr>
        <p:txBody>
          <a:bodyPr>
            <a:normAutofit/>
          </a:bodyPr>
          <a:lstStyle/>
          <a:p>
            <a:r>
              <a:rPr lang="en-US" sz="2400" dirty="0"/>
              <a:t>Geographic origins of a person’s ancestors</a:t>
            </a:r>
          </a:p>
          <a:p>
            <a:endParaRPr lang="en-US" sz="2400" dirty="0"/>
          </a:p>
          <a:p>
            <a:r>
              <a:rPr lang="en-US" sz="2400" dirty="0"/>
              <a:t>Impacts health (disparities) in a variety of different ways</a:t>
            </a:r>
          </a:p>
          <a:p>
            <a:endParaRPr lang="en-US" sz="2400" dirty="0"/>
          </a:p>
          <a:p>
            <a:r>
              <a:rPr lang="en-US" sz="2400" dirty="0"/>
              <a:t>Can be defined</a:t>
            </a:r>
          </a:p>
          <a:p>
            <a:pPr lvl="1"/>
            <a:r>
              <a:rPr lang="en-US" sz="1800" dirty="0"/>
              <a:t>Socially</a:t>
            </a:r>
          </a:p>
          <a:p>
            <a:pPr lvl="1"/>
            <a:r>
              <a:rPr lang="en-US" sz="1800" dirty="0"/>
              <a:t>Genetically</a:t>
            </a:r>
          </a:p>
        </p:txBody>
      </p:sp>
      <p:pic>
        <p:nvPicPr>
          <p:cNvPr id="16" name="Picture 15">
            <a:extLst>
              <a:ext uri="{FF2B5EF4-FFF2-40B4-BE49-F238E27FC236}">
                <a16:creationId xmlns:a16="http://schemas.microsoft.com/office/drawing/2014/main" id="{03867C80-669D-26C8-44D8-5580E89817A1}"/>
              </a:ext>
            </a:extLst>
          </p:cNvPr>
          <p:cNvPicPr>
            <a:picLocks noChangeAspect="1"/>
          </p:cNvPicPr>
          <p:nvPr/>
        </p:nvPicPr>
        <p:blipFill>
          <a:blip r:embed="rId2"/>
          <a:stretch>
            <a:fillRect/>
          </a:stretch>
        </p:blipFill>
        <p:spPr>
          <a:xfrm>
            <a:off x="5018055" y="1814467"/>
            <a:ext cx="6713171" cy="3591546"/>
          </a:xfrm>
          <a:prstGeom prst="rect">
            <a:avLst/>
          </a:prstGeom>
        </p:spPr>
      </p:pic>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pPr>
            <a:fld id="{63CA5BDF-CCF5-FD4E-8DB5-0576DCFD5CCF}" type="slidenum">
              <a:rPr lang="en-US" sz="1000">
                <a:solidFill>
                  <a:schemeClr val="tx1">
                    <a:lumMod val="50000"/>
                    <a:lumOff val="50000"/>
                  </a:schemeClr>
                </a:solidFill>
              </a:rPr>
              <a:pPr>
                <a:spcAft>
                  <a:spcPts val="600"/>
                </a:spcAft>
              </a:pPr>
              <a:t>15</a:t>
            </a:fld>
            <a:endParaRPr lang="en-US" sz="1000">
              <a:solidFill>
                <a:schemeClr val="tx1">
                  <a:lumMod val="50000"/>
                  <a:lumOff val="50000"/>
                </a:schemeClr>
              </a:solidFill>
            </a:endParaRPr>
          </a:p>
        </p:txBody>
      </p:sp>
      <p:sp>
        <p:nvSpPr>
          <p:cNvPr id="6" name="Date Placeholder 3">
            <a:extLst>
              <a:ext uri="{FF2B5EF4-FFF2-40B4-BE49-F238E27FC236}">
                <a16:creationId xmlns:a16="http://schemas.microsoft.com/office/drawing/2014/main" id="{62395EEF-15B8-CAA4-A90A-8D125CC01A54}"/>
              </a:ext>
            </a:extLst>
          </p:cNvPr>
          <p:cNvSpPr>
            <a:spLocks noGrp="1"/>
          </p:cNvSpPr>
          <p:nvPr>
            <p:ph type="dt" sz="half" idx="10"/>
          </p:nvPr>
        </p:nvSpPr>
        <p:spPr>
          <a:xfrm>
            <a:off x="838200" y="6356350"/>
            <a:ext cx="2743200" cy="365125"/>
          </a:xfrm>
        </p:spPr>
        <p:txBody>
          <a:bodyPr/>
          <a:lstStyle/>
          <a:p>
            <a:r>
              <a:rPr lang="en-US" dirty="0"/>
              <a:t>5/31/2024</a:t>
            </a:r>
          </a:p>
        </p:txBody>
      </p:sp>
    </p:spTree>
    <p:extLst>
      <p:ext uri="{BB962C8B-B14F-4D97-AF65-F5344CB8AC3E}">
        <p14:creationId xmlns:p14="http://schemas.microsoft.com/office/powerpoint/2010/main" val="387220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Socially defined ancestry</a:t>
            </a:r>
          </a:p>
        </p:txBody>
      </p:sp>
      <p:sp>
        <p:nvSpPr>
          <p:cNvPr id="3" name="Content Placeholder 2"/>
          <p:cNvSpPr>
            <a:spLocks noGrp="1"/>
          </p:cNvSpPr>
          <p:nvPr>
            <p:ph idx="1"/>
          </p:nvPr>
        </p:nvSpPr>
        <p:spPr/>
        <p:txBody>
          <a:bodyPr/>
          <a:lstStyle/>
          <a:p>
            <a:r>
              <a:rPr lang="en-US" dirty="0"/>
              <a:t>Defined at two levels:</a:t>
            </a:r>
          </a:p>
          <a:p>
            <a:pPr marL="0" indent="0">
              <a:buNone/>
            </a:pPr>
            <a:endParaRPr lang="en-US" sz="1200" dirty="0"/>
          </a:p>
          <a:p>
            <a:pPr lvl="1"/>
            <a:r>
              <a:rPr lang="en-US" dirty="0"/>
              <a:t>Government bureaucrats decide on ancestry categories</a:t>
            </a:r>
          </a:p>
          <a:p>
            <a:pPr lvl="2"/>
            <a:r>
              <a:rPr lang="en-US" dirty="0"/>
              <a:t>Race &amp; Ethnicity</a:t>
            </a:r>
          </a:p>
          <a:p>
            <a:pPr lvl="2"/>
            <a:r>
              <a:rPr lang="en-US" dirty="0"/>
              <a:t>Change over time and space</a:t>
            </a:r>
          </a:p>
          <a:p>
            <a:pPr lvl="1"/>
            <a:endParaRPr lang="en-US" dirty="0"/>
          </a:p>
          <a:p>
            <a:pPr lvl="1"/>
            <a:r>
              <a:rPr lang="en-US" dirty="0"/>
              <a:t>Individuals self-identify according to those categories</a:t>
            </a:r>
          </a:p>
        </p:txBody>
      </p:sp>
      <p:sp>
        <p:nvSpPr>
          <p:cNvPr id="4" name="Date Placeholder 3"/>
          <p:cNvSpPr>
            <a:spLocks noGrp="1"/>
          </p:cNvSpPr>
          <p:nvPr>
            <p:ph type="dt" sz="half" idx="10"/>
          </p:nvPr>
        </p:nvSpPr>
        <p:spPr/>
        <p:txBody>
          <a:bodyPr/>
          <a:lstStyle/>
          <a:p>
            <a:r>
              <a:rPr lang="en-US" dirty="0"/>
              <a:t>5/31/2024</a:t>
            </a:r>
          </a:p>
        </p:txBody>
      </p:sp>
      <p:sp>
        <p:nvSpPr>
          <p:cNvPr id="5" name="Slide Number Placeholder 4"/>
          <p:cNvSpPr>
            <a:spLocks noGrp="1"/>
          </p:cNvSpPr>
          <p:nvPr>
            <p:ph type="sldNum" sz="quarter" idx="12"/>
          </p:nvPr>
        </p:nvSpPr>
        <p:spPr/>
        <p:txBody>
          <a:bodyPr/>
          <a:lstStyle/>
          <a:p>
            <a:fld id="{63CA5BDF-CCF5-FD4E-8DB5-0576DCFD5CCF}" type="slidenum">
              <a:rPr lang="en-US" smtClean="0"/>
              <a:t>16</a:t>
            </a:fld>
            <a:endParaRPr lang="en-US"/>
          </a:p>
        </p:txBody>
      </p:sp>
    </p:spTree>
    <p:extLst>
      <p:ext uri="{BB962C8B-B14F-4D97-AF65-F5344CB8AC3E}">
        <p14:creationId xmlns:p14="http://schemas.microsoft.com/office/powerpoint/2010/main" val="3972705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D6FC-820A-4012-B49D-AE8000829344}"/>
              </a:ext>
            </a:extLst>
          </p:cNvPr>
          <p:cNvSpPr>
            <a:spLocks noGrp="1"/>
          </p:cNvSpPr>
          <p:nvPr>
            <p:ph type="title"/>
          </p:nvPr>
        </p:nvSpPr>
        <p:spPr/>
        <p:txBody>
          <a:bodyPr/>
          <a:lstStyle/>
          <a:p>
            <a:r>
              <a:rPr lang="en-US"/>
              <a:t>Race and ethnicity in the US</a:t>
            </a:r>
            <a:endParaRPr lang="en-US" dirty="0"/>
          </a:p>
        </p:txBody>
      </p:sp>
      <p:sp>
        <p:nvSpPr>
          <p:cNvPr id="3" name="Content Placeholder 2">
            <a:extLst>
              <a:ext uri="{FF2B5EF4-FFF2-40B4-BE49-F238E27FC236}">
                <a16:creationId xmlns:a16="http://schemas.microsoft.com/office/drawing/2014/main" id="{7954AA70-8ECB-41A3-AE7D-0ABD8EA6441E}"/>
              </a:ext>
            </a:extLst>
          </p:cNvPr>
          <p:cNvSpPr>
            <a:spLocks noGrp="1"/>
          </p:cNvSpPr>
          <p:nvPr>
            <p:ph idx="1"/>
          </p:nvPr>
        </p:nvSpPr>
        <p:spPr>
          <a:xfrm>
            <a:off x="838200" y="1825625"/>
            <a:ext cx="6457950" cy="4165600"/>
          </a:xfrm>
        </p:spPr>
        <p:txBody>
          <a:bodyPr>
            <a:normAutofit/>
          </a:bodyPr>
          <a:lstStyle/>
          <a:p>
            <a:pPr algn="just"/>
            <a:r>
              <a:rPr lang="en-US" b="1" dirty="0"/>
              <a:t>Race</a:t>
            </a:r>
            <a:r>
              <a:rPr lang="en-US" dirty="0"/>
              <a:t> designations in the US are based on individuals self-identifying as having origins in population groups that correspond to broad geographic regions</a:t>
            </a:r>
          </a:p>
          <a:p>
            <a:pPr algn="just"/>
            <a:endParaRPr lang="en-US" dirty="0"/>
          </a:p>
          <a:p>
            <a:pPr algn="just"/>
            <a:r>
              <a:rPr lang="en-US" b="1" dirty="0"/>
              <a:t>Ethnicity</a:t>
            </a:r>
            <a:r>
              <a:rPr lang="en-US" dirty="0"/>
              <a:t> in the US census is narrowly defined as either having a Hispanic origin or not</a:t>
            </a:r>
          </a:p>
        </p:txBody>
      </p:sp>
      <p:sp>
        <p:nvSpPr>
          <p:cNvPr id="5" name="Slide Number Placeholder 4">
            <a:extLst>
              <a:ext uri="{FF2B5EF4-FFF2-40B4-BE49-F238E27FC236}">
                <a16:creationId xmlns:a16="http://schemas.microsoft.com/office/drawing/2014/main" id="{0D83C6B3-5190-4C15-90FC-35C8875A6F21}"/>
              </a:ext>
            </a:extLst>
          </p:cNvPr>
          <p:cNvSpPr>
            <a:spLocks noGrp="1"/>
          </p:cNvSpPr>
          <p:nvPr>
            <p:ph type="sldNum" sz="quarter" idx="12"/>
          </p:nvPr>
        </p:nvSpPr>
        <p:spPr/>
        <p:txBody>
          <a:bodyPr/>
          <a:lstStyle/>
          <a:p>
            <a:fld id="{DFDF98CC-160E-494C-8C3C-8CDC5FA257DE}" type="slidenum">
              <a:rPr lang="en-US" smtClean="0"/>
              <a:t>17</a:t>
            </a:fld>
            <a:endParaRPr lang="en-US"/>
          </a:p>
        </p:txBody>
      </p:sp>
      <p:pic>
        <p:nvPicPr>
          <p:cNvPr id="6" name="Picture 5">
            <a:extLst>
              <a:ext uri="{FF2B5EF4-FFF2-40B4-BE49-F238E27FC236}">
                <a16:creationId xmlns:a16="http://schemas.microsoft.com/office/drawing/2014/main" id="{973E1935-04BA-4C9B-8E02-CC0717606F0D}"/>
              </a:ext>
            </a:extLst>
          </p:cNvPr>
          <p:cNvPicPr>
            <a:picLocks noChangeAspect="1"/>
          </p:cNvPicPr>
          <p:nvPr/>
        </p:nvPicPr>
        <p:blipFill>
          <a:blip r:embed="rId3"/>
          <a:stretch>
            <a:fillRect/>
          </a:stretch>
        </p:blipFill>
        <p:spPr>
          <a:xfrm>
            <a:off x="9821862" y="275947"/>
            <a:ext cx="2111375" cy="904875"/>
          </a:xfrm>
          <a:prstGeom prst="rect">
            <a:avLst/>
          </a:prstGeom>
        </p:spPr>
      </p:pic>
      <p:grpSp>
        <p:nvGrpSpPr>
          <p:cNvPr id="8" name="Group 7">
            <a:extLst>
              <a:ext uri="{FF2B5EF4-FFF2-40B4-BE49-F238E27FC236}">
                <a16:creationId xmlns:a16="http://schemas.microsoft.com/office/drawing/2014/main" id="{605498D9-292B-4B25-B98F-D9DDA0999823}"/>
              </a:ext>
            </a:extLst>
          </p:cNvPr>
          <p:cNvGrpSpPr/>
          <p:nvPr/>
        </p:nvGrpSpPr>
        <p:grpSpPr>
          <a:xfrm>
            <a:off x="1948171" y="6217850"/>
            <a:ext cx="9067867" cy="276999"/>
            <a:chOff x="1849903" y="6154140"/>
            <a:chExt cx="9067867" cy="276999"/>
          </a:xfrm>
        </p:grpSpPr>
        <p:sp>
          <p:nvSpPr>
            <p:cNvPr id="12" name="TextBox 11">
              <a:extLst>
                <a:ext uri="{FF2B5EF4-FFF2-40B4-BE49-F238E27FC236}">
                  <a16:creationId xmlns:a16="http://schemas.microsoft.com/office/drawing/2014/main" id="{F3C8D11D-7CC8-4F70-9E05-64D493C8BDED}"/>
                </a:ext>
              </a:extLst>
            </p:cNvPr>
            <p:cNvSpPr txBox="1"/>
            <p:nvPr/>
          </p:nvSpPr>
          <p:spPr>
            <a:xfrm>
              <a:off x="1849903" y="6154140"/>
              <a:ext cx="4238008" cy="276999"/>
            </a:xfrm>
            <a:prstGeom prst="rect">
              <a:avLst/>
            </a:prstGeom>
            <a:noFill/>
          </p:spPr>
          <p:txBody>
            <a:bodyPr wrap="square">
              <a:spAutoFit/>
            </a:bodyPr>
            <a:lstStyle/>
            <a:p>
              <a:pPr algn="ctr"/>
              <a:r>
                <a:rPr lang="en-US" sz="1200" dirty="0">
                  <a:latin typeface="Avenir LT Std 45 Book" panose="020B0502020203020204" pitchFamily="34" charset="0"/>
                </a:rPr>
                <a:t>https://www.census.gov/topics/population/race/about.html</a:t>
              </a:r>
            </a:p>
          </p:txBody>
        </p:sp>
        <p:sp>
          <p:nvSpPr>
            <p:cNvPr id="14" name="Rectangle 13">
              <a:extLst>
                <a:ext uri="{FF2B5EF4-FFF2-40B4-BE49-F238E27FC236}">
                  <a16:creationId xmlns:a16="http://schemas.microsoft.com/office/drawing/2014/main" id="{82635F33-84E5-4096-B1DB-BFD3893E2E84}"/>
                </a:ext>
              </a:extLst>
            </p:cNvPr>
            <p:cNvSpPr/>
            <p:nvPr/>
          </p:nvSpPr>
          <p:spPr>
            <a:xfrm>
              <a:off x="5997732" y="6154140"/>
              <a:ext cx="4920038" cy="276999"/>
            </a:xfrm>
            <a:prstGeom prst="rect">
              <a:avLst/>
            </a:prstGeom>
          </p:spPr>
          <p:txBody>
            <a:bodyPr wrap="square">
              <a:spAutoFit/>
            </a:bodyPr>
            <a:lstStyle/>
            <a:p>
              <a:pPr algn="ctr"/>
              <a:r>
                <a:rPr lang="en-US" sz="1200" dirty="0">
                  <a:latin typeface="Avenir LT Std 45 Book" panose="020B0502020203020204" pitchFamily="34" charset="0"/>
                </a:rPr>
                <a:t>https://www.census.gov/topics/population/hispanic-origin/about.html </a:t>
              </a:r>
            </a:p>
          </p:txBody>
        </p:sp>
      </p:grpSp>
      <p:sp>
        <p:nvSpPr>
          <p:cNvPr id="10" name="TextBox 9">
            <a:extLst>
              <a:ext uri="{FF2B5EF4-FFF2-40B4-BE49-F238E27FC236}">
                <a16:creationId xmlns:a16="http://schemas.microsoft.com/office/drawing/2014/main" id="{55CDEA32-9827-4815-AB8B-F61B539103F4}"/>
              </a:ext>
            </a:extLst>
          </p:cNvPr>
          <p:cNvSpPr txBox="1"/>
          <p:nvPr/>
        </p:nvSpPr>
        <p:spPr>
          <a:xfrm>
            <a:off x="7459708" y="2014259"/>
            <a:ext cx="4473529" cy="3508653"/>
          </a:xfrm>
          <a:prstGeom prst="rect">
            <a:avLst/>
          </a:prstGeom>
          <a:noFill/>
          <a:ln w="28575">
            <a:solidFill>
              <a:schemeClr val="tx1"/>
            </a:solidFill>
          </a:ln>
        </p:spPr>
        <p:txBody>
          <a:bodyPr wrap="square" rtlCol="0">
            <a:spAutoFit/>
          </a:bodyPr>
          <a:lstStyle/>
          <a:p>
            <a:pPr algn="just" fontAlgn="base">
              <a:spcAft>
                <a:spcPts val="600"/>
              </a:spcAft>
            </a:pPr>
            <a:r>
              <a:rPr lang="en-US" sz="1400" b="1" i="0" dirty="0">
                <a:solidFill>
                  <a:srgbClr val="000000"/>
                </a:solidFill>
                <a:effectLst/>
                <a:latin typeface="Palatino Linotype" panose="02040502050505030304" pitchFamily="18" charset="0"/>
              </a:rPr>
              <a:t>White</a:t>
            </a:r>
            <a:r>
              <a:rPr lang="en-US" sz="1400" b="0" i="0" dirty="0">
                <a:solidFill>
                  <a:srgbClr val="000000"/>
                </a:solidFill>
                <a:effectLst/>
                <a:latin typeface="Palatino Linotype" panose="02040502050505030304" pitchFamily="18" charset="0"/>
              </a:rPr>
              <a:t> – </a:t>
            </a:r>
            <a:r>
              <a:rPr lang="en-US" sz="1200" b="0" i="0" dirty="0">
                <a:solidFill>
                  <a:srgbClr val="000000"/>
                </a:solidFill>
                <a:effectLst/>
                <a:latin typeface="Palatino Linotype" panose="02040502050505030304" pitchFamily="18" charset="0"/>
              </a:rPr>
              <a:t>A person having origins in any of the original peoples of Europe, the Middle East, or North Africa.</a:t>
            </a:r>
            <a:endParaRPr lang="en-US" sz="1400" b="0" i="0" dirty="0">
              <a:solidFill>
                <a:srgbClr val="000000"/>
              </a:solidFill>
              <a:effectLst/>
              <a:latin typeface="Palatino Linotype" panose="02040502050505030304" pitchFamily="18" charset="0"/>
            </a:endParaRPr>
          </a:p>
          <a:p>
            <a:pPr algn="just" fontAlgn="base">
              <a:spcAft>
                <a:spcPts val="600"/>
              </a:spcAft>
            </a:pPr>
            <a:r>
              <a:rPr lang="en-US" sz="1400" b="1" i="0" dirty="0">
                <a:solidFill>
                  <a:srgbClr val="000000"/>
                </a:solidFill>
                <a:effectLst/>
                <a:latin typeface="Palatino Linotype" panose="02040502050505030304" pitchFamily="18" charset="0"/>
              </a:rPr>
              <a:t>Black or African American</a:t>
            </a:r>
            <a:r>
              <a:rPr lang="en-US" sz="1400" b="0" i="0" dirty="0">
                <a:solidFill>
                  <a:srgbClr val="000000"/>
                </a:solidFill>
                <a:effectLst/>
                <a:latin typeface="Palatino Linotype" panose="02040502050505030304" pitchFamily="18" charset="0"/>
              </a:rPr>
              <a:t> – </a:t>
            </a:r>
            <a:r>
              <a:rPr lang="en-US" sz="1200" b="0" i="0" dirty="0">
                <a:solidFill>
                  <a:srgbClr val="000000"/>
                </a:solidFill>
                <a:effectLst/>
                <a:latin typeface="Palatino Linotype" panose="02040502050505030304" pitchFamily="18" charset="0"/>
              </a:rPr>
              <a:t>A person having origins in any of the Black racial groups of Africa.</a:t>
            </a:r>
            <a:endParaRPr lang="en-US" sz="1400" b="0" i="0" dirty="0">
              <a:solidFill>
                <a:srgbClr val="000000"/>
              </a:solidFill>
              <a:effectLst/>
              <a:latin typeface="Palatino Linotype" panose="02040502050505030304" pitchFamily="18" charset="0"/>
            </a:endParaRPr>
          </a:p>
          <a:p>
            <a:pPr algn="just" fontAlgn="base">
              <a:spcAft>
                <a:spcPts val="600"/>
              </a:spcAft>
            </a:pPr>
            <a:r>
              <a:rPr lang="en-US" sz="1400" b="1" i="0" dirty="0">
                <a:solidFill>
                  <a:srgbClr val="000000"/>
                </a:solidFill>
                <a:effectLst/>
                <a:latin typeface="Palatino Linotype" panose="02040502050505030304" pitchFamily="18" charset="0"/>
              </a:rPr>
              <a:t>American Indian or Alaska Native</a:t>
            </a:r>
            <a:r>
              <a:rPr lang="en-US" sz="1400" b="0" i="0" dirty="0">
                <a:solidFill>
                  <a:srgbClr val="000000"/>
                </a:solidFill>
                <a:effectLst/>
                <a:latin typeface="Palatino Linotype" panose="02040502050505030304" pitchFamily="18" charset="0"/>
              </a:rPr>
              <a:t> – </a:t>
            </a:r>
            <a:r>
              <a:rPr lang="en-US" sz="1200" b="0" i="0" dirty="0">
                <a:solidFill>
                  <a:srgbClr val="000000"/>
                </a:solidFill>
                <a:effectLst/>
                <a:latin typeface="Palatino Linotype" panose="02040502050505030304" pitchFamily="18" charset="0"/>
              </a:rPr>
              <a:t>A person having origins in any of the original peoples of North and South America (including Central America) and who maintains tribal affiliation or community attachment.</a:t>
            </a:r>
            <a:endParaRPr lang="en-US" sz="1400" b="0" i="0" dirty="0">
              <a:solidFill>
                <a:srgbClr val="000000"/>
              </a:solidFill>
              <a:effectLst/>
              <a:latin typeface="Palatino Linotype" panose="02040502050505030304" pitchFamily="18" charset="0"/>
            </a:endParaRPr>
          </a:p>
          <a:p>
            <a:pPr algn="just" fontAlgn="base">
              <a:spcAft>
                <a:spcPts val="600"/>
              </a:spcAft>
            </a:pPr>
            <a:r>
              <a:rPr lang="en-US" sz="1400" b="1" i="0" dirty="0">
                <a:solidFill>
                  <a:srgbClr val="000000"/>
                </a:solidFill>
                <a:effectLst/>
                <a:latin typeface="Palatino Linotype" panose="02040502050505030304" pitchFamily="18" charset="0"/>
              </a:rPr>
              <a:t>Asian</a:t>
            </a:r>
            <a:r>
              <a:rPr lang="en-US" sz="1400" b="0" i="0" dirty="0">
                <a:solidFill>
                  <a:srgbClr val="000000"/>
                </a:solidFill>
                <a:effectLst/>
                <a:latin typeface="Palatino Linotype" panose="02040502050505030304" pitchFamily="18" charset="0"/>
              </a:rPr>
              <a:t> – </a:t>
            </a:r>
            <a:r>
              <a:rPr lang="en-US" sz="1200" b="0" i="0" dirty="0">
                <a:solidFill>
                  <a:srgbClr val="000000"/>
                </a:solidFill>
                <a:effectLst/>
                <a:latin typeface="Palatino Linotype" panose="02040502050505030304" pitchFamily="18" charset="0"/>
              </a:rPr>
              <a:t>A person having origins in any of the original peoples of the Far East, Southeast Asia, or the Indian subcontinent including, for example, Cambodia, China, India, Japan, Korea, Malaysia, Pakistan, the Philippine Islands, Thailand, and Vietnam.</a:t>
            </a:r>
            <a:endParaRPr lang="en-US" sz="1400" b="0" i="0" dirty="0">
              <a:solidFill>
                <a:srgbClr val="000000"/>
              </a:solidFill>
              <a:effectLst/>
              <a:latin typeface="Palatino Linotype" panose="02040502050505030304" pitchFamily="18" charset="0"/>
            </a:endParaRPr>
          </a:p>
          <a:p>
            <a:pPr algn="just" fontAlgn="base">
              <a:spcAft>
                <a:spcPts val="600"/>
              </a:spcAft>
            </a:pPr>
            <a:r>
              <a:rPr lang="en-US" sz="1400" b="1" i="0" dirty="0">
                <a:solidFill>
                  <a:srgbClr val="000000"/>
                </a:solidFill>
                <a:effectLst/>
                <a:latin typeface="Palatino Linotype" panose="02040502050505030304" pitchFamily="18" charset="0"/>
              </a:rPr>
              <a:t>Native Hawaiian or Other Pacific Islander</a:t>
            </a:r>
            <a:r>
              <a:rPr lang="en-US" sz="1400" b="0" i="0" dirty="0">
                <a:solidFill>
                  <a:srgbClr val="000000"/>
                </a:solidFill>
                <a:effectLst/>
                <a:latin typeface="Palatino Linotype" panose="02040502050505030304" pitchFamily="18" charset="0"/>
              </a:rPr>
              <a:t> – </a:t>
            </a:r>
            <a:r>
              <a:rPr lang="en-US" sz="1200" b="0" i="0" dirty="0">
                <a:solidFill>
                  <a:srgbClr val="000000"/>
                </a:solidFill>
                <a:effectLst/>
                <a:latin typeface="Palatino Linotype" panose="02040502050505030304" pitchFamily="18" charset="0"/>
              </a:rPr>
              <a:t>A person having origins in any of the original peoples of Hawaii, Guam, Samoa, or other Pacific Islands.</a:t>
            </a:r>
            <a:endParaRPr lang="en-US" sz="1400" dirty="0">
              <a:latin typeface="Palatino Linotype" panose="02040502050505030304" pitchFamily="18" charset="0"/>
            </a:endParaRPr>
          </a:p>
        </p:txBody>
      </p:sp>
      <p:sp>
        <p:nvSpPr>
          <p:cNvPr id="7" name="Date Placeholder 3">
            <a:extLst>
              <a:ext uri="{FF2B5EF4-FFF2-40B4-BE49-F238E27FC236}">
                <a16:creationId xmlns:a16="http://schemas.microsoft.com/office/drawing/2014/main" id="{94BD8DB4-2884-A33B-A604-FF9305D1F324}"/>
              </a:ext>
            </a:extLst>
          </p:cNvPr>
          <p:cNvSpPr>
            <a:spLocks noGrp="1"/>
          </p:cNvSpPr>
          <p:nvPr>
            <p:ph type="dt" sz="half" idx="10"/>
          </p:nvPr>
        </p:nvSpPr>
        <p:spPr>
          <a:xfrm>
            <a:off x="838200" y="6356350"/>
            <a:ext cx="2743200" cy="365125"/>
          </a:xfrm>
        </p:spPr>
        <p:txBody>
          <a:bodyPr/>
          <a:lstStyle/>
          <a:p>
            <a:r>
              <a:rPr lang="en-US" dirty="0"/>
              <a:t>5/31/2024</a:t>
            </a:r>
          </a:p>
        </p:txBody>
      </p:sp>
    </p:spTree>
    <p:extLst>
      <p:ext uri="{BB962C8B-B14F-4D97-AF65-F5344CB8AC3E}">
        <p14:creationId xmlns:p14="http://schemas.microsoft.com/office/powerpoint/2010/main" val="475615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D6FC-820A-4012-B49D-AE8000829344}"/>
              </a:ext>
            </a:extLst>
          </p:cNvPr>
          <p:cNvSpPr>
            <a:spLocks noGrp="1"/>
          </p:cNvSpPr>
          <p:nvPr>
            <p:ph type="title"/>
          </p:nvPr>
        </p:nvSpPr>
        <p:spPr/>
        <p:txBody>
          <a:bodyPr/>
          <a:lstStyle/>
          <a:p>
            <a:r>
              <a:rPr lang="en-US" dirty="0"/>
              <a:t>Ethnicity in the UK</a:t>
            </a:r>
          </a:p>
        </p:txBody>
      </p:sp>
      <p:sp>
        <p:nvSpPr>
          <p:cNvPr id="3" name="Content Placeholder 2">
            <a:extLst>
              <a:ext uri="{FF2B5EF4-FFF2-40B4-BE49-F238E27FC236}">
                <a16:creationId xmlns:a16="http://schemas.microsoft.com/office/drawing/2014/main" id="{7954AA70-8ECB-41A3-AE7D-0ABD8EA6441E}"/>
              </a:ext>
            </a:extLst>
          </p:cNvPr>
          <p:cNvSpPr>
            <a:spLocks noGrp="1"/>
          </p:cNvSpPr>
          <p:nvPr>
            <p:ph idx="1"/>
          </p:nvPr>
        </p:nvSpPr>
        <p:spPr>
          <a:xfrm>
            <a:off x="838200" y="1825625"/>
            <a:ext cx="8025143" cy="4351338"/>
          </a:xfrm>
        </p:spPr>
        <p:txBody>
          <a:bodyPr>
            <a:normAutofit lnSpcReduction="10000"/>
          </a:bodyPr>
          <a:lstStyle/>
          <a:p>
            <a:r>
              <a:rPr lang="en-US" dirty="0"/>
              <a:t>In the UK, ethnic groups are used in a way that is analogous to racial groups in the US</a:t>
            </a:r>
          </a:p>
          <a:p>
            <a:endParaRPr lang="en-US" dirty="0"/>
          </a:p>
          <a:p>
            <a:r>
              <a:rPr lang="en-US" dirty="0"/>
              <a:t>According to the Office for National Statistics in the UK, Elements that shape someone’s ethnicity include:</a:t>
            </a:r>
          </a:p>
          <a:p>
            <a:pPr lvl="1"/>
            <a:r>
              <a:rPr lang="en-US" dirty="0"/>
              <a:t>Common ancestry </a:t>
            </a:r>
          </a:p>
          <a:p>
            <a:pPr lvl="1"/>
            <a:r>
              <a:rPr lang="en-US" dirty="0"/>
              <a:t>Elements of culture</a:t>
            </a:r>
          </a:p>
          <a:p>
            <a:pPr lvl="1"/>
            <a:r>
              <a:rPr lang="en-US" dirty="0"/>
              <a:t>Religion</a:t>
            </a:r>
          </a:p>
          <a:p>
            <a:pPr lvl="1"/>
            <a:r>
              <a:rPr lang="en-US" dirty="0"/>
              <a:t>Language</a:t>
            </a:r>
          </a:p>
          <a:p>
            <a:pPr lvl="1"/>
            <a:r>
              <a:rPr lang="en-US" dirty="0"/>
              <a:t>Physical appearance</a:t>
            </a:r>
          </a:p>
        </p:txBody>
      </p:sp>
      <p:sp>
        <p:nvSpPr>
          <p:cNvPr id="5" name="Slide Number Placeholder 4">
            <a:extLst>
              <a:ext uri="{FF2B5EF4-FFF2-40B4-BE49-F238E27FC236}">
                <a16:creationId xmlns:a16="http://schemas.microsoft.com/office/drawing/2014/main" id="{0D83C6B3-5190-4C15-90FC-35C8875A6F21}"/>
              </a:ext>
            </a:extLst>
          </p:cNvPr>
          <p:cNvSpPr>
            <a:spLocks noGrp="1"/>
          </p:cNvSpPr>
          <p:nvPr>
            <p:ph type="sldNum" sz="quarter" idx="12"/>
          </p:nvPr>
        </p:nvSpPr>
        <p:spPr/>
        <p:txBody>
          <a:bodyPr/>
          <a:lstStyle/>
          <a:p>
            <a:fld id="{DFDF98CC-160E-494C-8C3C-8CDC5FA257DE}" type="slidenum">
              <a:rPr lang="en-US" smtClean="0"/>
              <a:t>18</a:t>
            </a:fld>
            <a:endParaRPr lang="en-US"/>
          </a:p>
        </p:txBody>
      </p:sp>
      <p:sp>
        <p:nvSpPr>
          <p:cNvPr id="7" name="TextBox 6">
            <a:extLst>
              <a:ext uri="{FF2B5EF4-FFF2-40B4-BE49-F238E27FC236}">
                <a16:creationId xmlns:a16="http://schemas.microsoft.com/office/drawing/2014/main" id="{F3587203-71BD-43A5-9D2D-04CF48E505CF}"/>
              </a:ext>
            </a:extLst>
          </p:cNvPr>
          <p:cNvSpPr txBox="1"/>
          <p:nvPr/>
        </p:nvSpPr>
        <p:spPr>
          <a:xfrm>
            <a:off x="4105274" y="6217850"/>
            <a:ext cx="3981452" cy="276999"/>
          </a:xfrm>
          <a:prstGeom prst="rect">
            <a:avLst/>
          </a:prstGeom>
          <a:noFill/>
        </p:spPr>
        <p:txBody>
          <a:bodyPr wrap="square">
            <a:spAutoFit/>
          </a:bodyPr>
          <a:lstStyle/>
          <a:p>
            <a:pPr algn="ctr"/>
            <a:r>
              <a:rPr lang="en-US" sz="1200" dirty="0">
                <a:latin typeface="Avenir LT Std 45 Book" panose="020B0502020203020204" pitchFamily="34" charset="0"/>
              </a:rPr>
              <a:t>https://gss.civilservice.gov.uk/policy-store/ethnicity/</a:t>
            </a:r>
          </a:p>
        </p:txBody>
      </p:sp>
      <p:sp>
        <p:nvSpPr>
          <p:cNvPr id="9" name="TextBox 8">
            <a:extLst>
              <a:ext uri="{FF2B5EF4-FFF2-40B4-BE49-F238E27FC236}">
                <a16:creationId xmlns:a16="http://schemas.microsoft.com/office/drawing/2014/main" id="{F119510E-3B63-45F8-970D-C8D0C5EFD1C0}"/>
              </a:ext>
            </a:extLst>
          </p:cNvPr>
          <p:cNvSpPr txBox="1"/>
          <p:nvPr/>
        </p:nvSpPr>
        <p:spPr>
          <a:xfrm>
            <a:off x="9665297" y="5507792"/>
            <a:ext cx="1768433" cy="307777"/>
          </a:xfrm>
          <a:prstGeom prst="rect">
            <a:avLst/>
          </a:prstGeom>
          <a:noFill/>
        </p:spPr>
        <p:txBody>
          <a:bodyPr wrap="none" rtlCol="0">
            <a:spAutoFit/>
          </a:bodyPr>
          <a:lstStyle/>
          <a:p>
            <a:r>
              <a:rPr lang="en-US" sz="1400" dirty="0">
                <a:latin typeface="Avenir LT Std 45 Book" panose="020B0502020203020204" pitchFamily="34" charset="0"/>
              </a:rPr>
              <a:t>Source: UK Biobank</a:t>
            </a:r>
          </a:p>
        </p:txBody>
      </p:sp>
      <p:sp>
        <p:nvSpPr>
          <p:cNvPr id="6" name="TextBox 5">
            <a:extLst>
              <a:ext uri="{FF2B5EF4-FFF2-40B4-BE49-F238E27FC236}">
                <a16:creationId xmlns:a16="http://schemas.microsoft.com/office/drawing/2014/main" id="{74735AD5-9820-4926-ADA9-8EBE67CE4327}"/>
              </a:ext>
            </a:extLst>
          </p:cNvPr>
          <p:cNvSpPr txBox="1"/>
          <p:nvPr/>
        </p:nvSpPr>
        <p:spPr>
          <a:xfrm>
            <a:off x="9066973" y="1016893"/>
            <a:ext cx="2965082" cy="4401205"/>
          </a:xfrm>
          <a:prstGeom prst="rect">
            <a:avLst/>
          </a:prstGeom>
          <a:noFill/>
          <a:ln w="28575">
            <a:solidFill>
              <a:schemeClr val="tx1"/>
            </a:solidFill>
          </a:ln>
        </p:spPr>
        <p:txBody>
          <a:bodyPr wrap="square" rtlCol="0">
            <a:spAutoFit/>
          </a:bodyPr>
          <a:lstStyle/>
          <a:p>
            <a:pPr marL="117475" indent="-117475">
              <a:buFont typeface="Arial" panose="020B0604020202020204" pitchFamily="34" charset="0"/>
              <a:buChar char="•"/>
            </a:pPr>
            <a:r>
              <a:rPr lang="en-US" sz="1400" b="1" dirty="0">
                <a:latin typeface="Avenir LT Std 45 Book" panose="020B0502020203020204" pitchFamily="34" charset="0"/>
              </a:rPr>
              <a:t>White</a:t>
            </a:r>
          </a:p>
          <a:p>
            <a:pPr marL="461963" lvl="2" indent="-117475">
              <a:buFont typeface="Arial" panose="020B0604020202020204" pitchFamily="34" charset="0"/>
              <a:buChar char="•"/>
            </a:pPr>
            <a:r>
              <a:rPr lang="en-US" sz="1400" dirty="0">
                <a:latin typeface="Avenir LT Std 45 Book" panose="020B0502020203020204" pitchFamily="34" charset="0"/>
              </a:rPr>
              <a:t>British</a:t>
            </a:r>
          </a:p>
          <a:p>
            <a:pPr marL="461963" lvl="2" indent="-117475">
              <a:buFont typeface="Arial" panose="020B0604020202020204" pitchFamily="34" charset="0"/>
              <a:buChar char="•"/>
            </a:pPr>
            <a:r>
              <a:rPr lang="en-US" sz="1400" dirty="0">
                <a:latin typeface="Avenir LT Std 45 Book" panose="020B0502020203020204" pitchFamily="34" charset="0"/>
              </a:rPr>
              <a:t>Irish</a:t>
            </a:r>
          </a:p>
          <a:p>
            <a:pPr marL="461963" lvl="2" indent="-117475">
              <a:buFont typeface="Arial" panose="020B0604020202020204" pitchFamily="34" charset="0"/>
              <a:buChar char="•"/>
            </a:pPr>
            <a:r>
              <a:rPr lang="en-US" sz="1400" dirty="0">
                <a:latin typeface="Avenir LT Std 45 Book" panose="020B0502020203020204" pitchFamily="34" charset="0"/>
              </a:rPr>
              <a:t>Any other white background</a:t>
            </a:r>
          </a:p>
          <a:p>
            <a:pPr marL="117475" indent="-117475">
              <a:buFont typeface="Arial" panose="020B0604020202020204" pitchFamily="34" charset="0"/>
              <a:buChar char="•"/>
            </a:pPr>
            <a:r>
              <a:rPr lang="en-US" sz="1400" b="1" dirty="0">
                <a:latin typeface="Avenir LT Std 45 Book" panose="020B0502020203020204" pitchFamily="34" charset="0"/>
              </a:rPr>
              <a:t>Mixed</a:t>
            </a:r>
          </a:p>
          <a:p>
            <a:pPr marL="461963" lvl="2" indent="-117475">
              <a:buFont typeface="Arial" panose="020B0604020202020204" pitchFamily="34" charset="0"/>
              <a:buChar char="•"/>
            </a:pPr>
            <a:r>
              <a:rPr lang="en-US" sz="1400" dirty="0">
                <a:latin typeface="Avenir LT Std 45 Book" panose="020B0502020203020204" pitchFamily="34" charset="0"/>
              </a:rPr>
              <a:t>White and Black Caribbean</a:t>
            </a:r>
          </a:p>
          <a:p>
            <a:pPr marL="461963" lvl="2" indent="-117475">
              <a:buFont typeface="Arial" panose="020B0604020202020204" pitchFamily="34" charset="0"/>
              <a:buChar char="•"/>
            </a:pPr>
            <a:r>
              <a:rPr lang="en-US" sz="1400" dirty="0">
                <a:latin typeface="Avenir LT Std 45 Book" panose="020B0502020203020204" pitchFamily="34" charset="0"/>
              </a:rPr>
              <a:t>White and Black African</a:t>
            </a:r>
          </a:p>
          <a:p>
            <a:pPr marL="461963" lvl="2" indent="-117475">
              <a:buFont typeface="Arial" panose="020B0604020202020204" pitchFamily="34" charset="0"/>
              <a:buChar char="•"/>
            </a:pPr>
            <a:r>
              <a:rPr lang="en-US" sz="1400" dirty="0">
                <a:latin typeface="Avenir LT Std 45 Book" panose="020B0502020203020204" pitchFamily="34" charset="0"/>
              </a:rPr>
              <a:t>White and Asian</a:t>
            </a:r>
          </a:p>
          <a:p>
            <a:pPr marL="461963" lvl="2" indent="-117475">
              <a:buFont typeface="Arial" panose="020B0604020202020204" pitchFamily="34" charset="0"/>
              <a:buChar char="•"/>
            </a:pPr>
            <a:r>
              <a:rPr lang="en-US" sz="1400" dirty="0">
                <a:latin typeface="Avenir LT Std 45 Book" panose="020B0502020203020204" pitchFamily="34" charset="0"/>
              </a:rPr>
              <a:t>Any other mixed background</a:t>
            </a:r>
          </a:p>
          <a:p>
            <a:pPr marL="117475" indent="-117475">
              <a:buFont typeface="Arial" panose="020B0604020202020204" pitchFamily="34" charset="0"/>
              <a:buChar char="•"/>
            </a:pPr>
            <a:r>
              <a:rPr lang="en-US" sz="1400" b="1" dirty="0">
                <a:latin typeface="Avenir LT Std 45 Book" panose="020B0502020203020204" pitchFamily="34" charset="0"/>
              </a:rPr>
              <a:t>Asian or Asian British</a:t>
            </a:r>
          </a:p>
          <a:p>
            <a:pPr marL="461963" lvl="2" indent="-117475">
              <a:buFont typeface="Arial" panose="020B0604020202020204" pitchFamily="34" charset="0"/>
              <a:buChar char="•"/>
            </a:pPr>
            <a:r>
              <a:rPr lang="en-US" sz="1400" dirty="0">
                <a:latin typeface="Avenir LT Std 45 Book" panose="020B0502020203020204" pitchFamily="34" charset="0"/>
              </a:rPr>
              <a:t>Indian</a:t>
            </a:r>
          </a:p>
          <a:p>
            <a:pPr marL="461963" lvl="2" indent="-117475">
              <a:buFont typeface="Arial" panose="020B0604020202020204" pitchFamily="34" charset="0"/>
              <a:buChar char="•"/>
            </a:pPr>
            <a:r>
              <a:rPr lang="en-US" sz="1400" dirty="0">
                <a:latin typeface="Avenir LT Std 45 Book" panose="020B0502020203020204" pitchFamily="34" charset="0"/>
              </a:rPr>
              <a:t>Pakistani</a:t>
            </a:r>
          </a:p>
          <a:p>
            <a:pPr marL="461963" lvl="2" indent="-117475">
              <a:buFont typeface="Arial" panose="020B0604020202020204" pitchFamily="34" charset="0"/>
              <a:buChar char="•"/>
            </a:pPr>
            <a:r>
              <a:rPr lang="en-US" sz="1400" dirty="0">
                <a:latin typeface="Avenir LT Std 45 Book" panose="020B0502020203020204" pitchFamily="34" charset="0"/>
              </a:rPr>
              <a:t>Bangladeshi</a:t>
            </a:r>
          </a:p>
          <a:p>
            <a:pPr marL="461963" lvl="2" indent="-117475">
              <a:buFont typeface="Arial" panose="020B0604020202020204" pitchFamily="34" charset="0"/>
              <a:buChar char="•"/>
            </a:pPr>
            <a:r>
              <a:rPr lang="en-US" sz="1400" dirty="0">
                <a:latin typeface="Avenir LT Std 45 Book" panose="020B0502020203020204" pitchFamily="34" charset="0"/>
              </a:rPr>
              <a:t>Any other Asian background</a:t>
            </a:r>
          </a:p>
          <a:p>
            <a:pPr marL="117475" indent="-117475">
              <a:buFont typeface="Arial" panose="020B0604020202020204" pitchFamily="34" charset="0"/>
              <a:buChar char="•"/>
            </a:pPr>
            <a:r>
              <a:rPr lang="en-US" sz="1400" b="1" dirty="0">
                <a:latin typeface="Avenir LT Std 45 Book" panose="020B0502020203020204" pitchFamily="34" charset="0"/>
              </a:rPr>
              <a:t>Black or Black British</a:t>
            </a:r>
          </a:p>
          <a:p>
            <a:pPr marL="461963" lvl="2" indent="-117475">
              <a:buFont typeface="Arial" panose="020B0604020202020204" pitchFamily="34" charset="0"/>
              <a:buChar char="•"/>
            </a:pPr>
            <a:r>
              <a:rPr lang="en-US" sz="1400" dirty="0">
                <a:latin typeface="Avenir LT Std 45 Book" panose="020B0502020203020204" pitchFamily="34" charset="0"/>
              </a:rPr>
              <a:t>Caribbean</a:t>
            </a:r>
          </a:p>
          <a:p>
            <a:pPr marL="461963" lvl="2" indent="-117475">
              <a:buFont typeface="Arial" panose="020B0604020202020204" pitchFamily="34" charset="0"/>
              <a:buChar char="•"/>
            </a:pPr>
            <a:r>
              <a:rPr lang="en-US" sz="1400" dirty="0">
                <a:latin typeface="Avenir LT Std 45 Book" panose="020B0502020203020204" pitchFamily="34" charset="0"/>
              </a:rPr>
              <a:t>African</a:t>
            </a:r>
          </a:p>
          <a:p>
            <a:pPr marL="461963" lvl="2" indent="-117475">
              <a:buFont typeface="Arial" panose="020B0604020202020204" pitchFamily="34" charset="0"/>
              <a:buChar char="•"/>
            </a:pPr>
            <a:r>
              <a:rPr lang="en-US" sz="1400" dirty="0">
                <a:latin typeface="Avenir LT Std 45 Book" panose="020B0502020203020204" pitchFamily="34" charset="0"/>
              </a:rPr>
              <a:t>Any other Black background</a:t>
            </a:r>
          </a:p>
          <a:p>
            <a:pPr marL="117475" indent="-117475">
              <a:buFont typeface="Arial" panose="020B0604020202020204" pitchFamily="34" charset="0"/>
              <a:buChar char="•"/>
            </a:pPr>
            <a:r>
              <a:rPr lang="en-US" sz="1400" b="1" dirty="0">
                <a:latin typeface="Avenir LT Std 45 Book" panose="020B0502020203020204" pitchFamily="34" charset="0"/>
              </a:rPr>
              <a:t>Chinese</a:t>
            </a:r>
          </a:p>
          <a:p>
            <a:pPr marL="117475" indent="-117475">
              <a:buFont typeface="Arial" panose="020B0604020202020204" pitchFamily="34" charset="0"/>
              <a:buChar char="•"/>
            </a:pPr>
            <a:r>
              <a:rPr lang="en-US" sz="1400" b="1" dirty="0">
                <a:latin typeface="Avenir LT Std 45 Book" panose="020B0502020203020204" pitchFamily="34" charset="0"/>
              </a:rPr>
              <a:t>Other ethnic group</a:t>
            </a:r>
          </a:p>
        </p:txBody>
      </p:sp>
      <p:sp>
        <p:nvSpPr>
          <p:cNvPr id="8" name="Date Placeholder 3">
            <a:extLst>
              <a:ext uri="{FF2B5EF4-FFF2-40B4-BE49-F238E27FC236}">
                <a16:creationId xmlns:a16="http://schemas.microsoft.com/office/drawing/2014/main" id="{48E7447C-2C81-95F3-01FD-9F293FE86BD7}"/>
              </a:ext>
            </a:extLst>
          </p:cNvPr>
          <p:cNvSpPr>
            <a:spLocks noGrp="1"/>
          </p:cNvSpPr>
          <p:nvPr>
            <p:ph type="dt" sz="half" idx="10"/>
          </p:nvPr>
        </p:nvSpPr>
        <p:spPr>
          <a:xfrm>
            <a:off x="838200" y="6356350"/>
            <a:ext cx="2743200" cy="365125"/>
          </a:xfrm>
        </p:spPr>
        <p:txBody>
          <a:bodyPr/>
          <a:lstStyle/>
          <a:p>
            <a:r>
              <a:rPr lang="en-US" dirty="0"/>
              <a:t>5/31/2024</a:t>
            </a:r>
          </a:p>
        </p:txBody>
      </p:sp>
    </p:spTree>
    <p:extLst>
      <p:ext uri="{BB962C8B-B14F-4D97-AF65-F5344CB8AC3E}">
        <p14:creationId xmlns:p14="http://schemas.microsoft.com/office/powerpoint/2010/main" val="421088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BD20-FEB5-4B78-B595-58B943C6BEBE}"/>
              </a:ext>
            </a:extLst>
          </p:cNvPr>
          <p:cNvSpPr>
            <a:spLocks noGrp="1"/>
          </p:cNvSpPr>
          <p:nvPr>
            <p:ph type="title"/>
          </p:nvPr>
        </p:nvSpPr>
        <p:spPr/>
        <p:txBody>
          <a:bodyPr/>
          <a:lstStyle/>
          <a:p>
            <a:r>
              <a:rPr lang="en-US" dirty="0"/>
              <a:t>Socially defined ancestry: variability by locale</a:t>
            </a:r>
          </a:p>
        </p:txBody>
      </p:sp>
      <p:sp>
        <p:nvSpPr>
          <p:cNvPr id="3" name="Content Placeholder 2">
            <a:extLst>
              <a:ext uri="{FF2B5EF4-FFF2-40B4-BE49-F238E27FC236}">
                <a16:creationId xmlns:a16="http://schemas.microsoft.com/office/drawing/2014/main" id="{BF00809B-F3D9-4459-A3AA-394D89C7015E}"/>
              </a:ext>
            </a:extLst>
          </p:cNvPr>
          <p:cNvSpPr>
            <a:spLocks noGrp="1"/>
          </p:cNvSpPr>
          <p:nvPr>
            <p:ph idx="1"/>
          </p:nvPr>
        </p:nvSpPr>
        <p:spPr>
          <a:xfrm>
            <a:off x="838200" y="1595708"/>
            <a:ext cx="10515600" cy="949473"/>
          </a:xfrm>
        </p:spPr>
        <p:txBody>
          <a:bodyPr>
            <a:normAutofit/>
          </a:bodyPr>
          <a:lstStyle/>
          <a:p>
            <a:pPr marL="0" indent="0">
              <a:buNone/>
            </a:pPr>
            <a:r>
              <a:rPr lang="en-US" dirty="0"/>
              <a:t>Race and ethnicity are socially defined, and the definitions often vary by country</a:t>
            </a:r>
          </a:p>
        </p:txBody>
      </p:sp>
      <p:sp>
        <p:nvSpPr>
          <p:cNvPr id="4" name="Date Placeholder 3">
            <a:extLst>
              <a:ext uri="{FF2B5EF4-FFF2-40B4-BE49-F238E27FC236}">
                <a16:creationId xmlns:a16="http://schemas.microsoft.com/office/drawing/2014/main" id="{08480800-F279-419A-8C9A-5929BFD13937}"/>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A8C1A06A-5472-41B5-89EF-B2B078B409D9}"/>
              </a:ext>
            </a:extLst>
          </p:cNvPr>
          <p:cNvSpPr>
            <a:spLocks noGrp="1"/>
          </p:cNvSpPr>
          <p:nvPr>
            <p:ph type="sldNum" sz="quarter" idx="12"/>
          </p:nvPr>
        </p:nvSpPr>
        <p:spPr/>
        <p:txBody>
          <a:bodyPr/>
          <a:lstStyle/>
          <a:p>
            <a:fld id="{DFDF98CC-160E-494C-8C3C-8CDC5FA257DE}" type="slidenum">
              <a:rPr lang="en-US" smtClean="0"/>
              <a:t>19</a:t>
            </a:fld>
            <a:endParaRPr lang="en-US"/>
          </a:p>
        </p:txBody>
      </p:sp>
      <p:graphicFrame>
        <p:nvGraphicFramePr>
          <p:cNvPr id="6" name="Content Placeholder 6">
            <a:extLst>
              <a:ext uri="{FF2B5EF4-FFF2-40B4-BE49-F238E27FC236}">
                <a16:creationId xmlns:a16="http://schemas.microsoft.com/office/drawing/2014/main" id="{B36759A0-6F5E-49E2-AC07-311875664961}"/>
              </a:ext>
            </a:extLst>
          </p:cNvPr>
          <p:cNvGraphicFramePr>
            <a:graphicFrameLocks/>
          </p:cNvGraphicFramePr>
          <p:nvPr/>
        </p:nvGraphicFramePr>
        <p:xfrm>
          <a:off x="368595" y="2640161"/>
          <a:ext cx="11454810" cy="3688080"/>
        </p:xfrm>
        <a:graphic>
          <a:graphicData uri="http://schemas.openxmlformats.org/drawingml/2006/table">
            <a:tbl>
              <a:tblPr firstRow="1" bandRow="1">
                <a:tableStyleId>{073A0DAA-6AF3-43AB-8588-CEC1D06C72B9}</a:tableStyleId>
              </a:tblPr>
              <a:tblGrid>
                <a:gridCol w="5734600">
                  <a:extLst>
                    <a:ext uri="{9D8B030D-6E8A-4147-A177-3AD203B41FA5}">
                      <a16:colId xmlns:a16="http://schemas.microsoft.com/office/drawing/2014/main" val="2033993568"/>
                    </a:ext>
                  </a:extLst>
                </a:gridCol>
                <a:gridCol w="5720210">
                  <a:extLst>
                    <a:ext uri="{9D8B030D-6E8A-4147-A177-3AD203B41FA5}">
                      <a16:colId xmlns:a16="http://schemas.microsoft.com/office/drawing/2014/main" val="20000"/>
                    </a:ext>
                  </a:extLst>
                </a:gridCol>
              </a:tblGrid>
              <a:tr h="454089">
                <a:tc>
                  <a:txBody>
                    <a:bodyPr/>
                    <a:lstStyle/>
                    <a:p>
                      <a:pPr algn="ctr"/>
                      <a:r>
                        <a:rPr lang="en-US" sz="2800" b="1" i="0" noProof="0" dirty="0">
                          <a:solidFill>
                            <a:schemeClr val="tx1"/>
                          </a:solidFill>
                          <a:latin typeface="Avenir Medium" panose="02000603020000020003" pitchFamily="2" charset="0"/>
                        </a:rPr>
                        <a:t>United States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i="0" noProof="0" dirty="0">
                          <a:solidFill>
                            <a:schemeClr val="tx1"/>
                          </a:solidFill>
                          <a:latin typeface="Avenir Medium" panose="02000603020000020003" pitchFamily="2" charset="0"/>
                        </a:rPr>
                        <a:t>United Kingdom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82377">
                <a:tc>
                  <a:txBody>
                    <a:bodyPr/>
                    <a:lstStyle/>
                    <a:p>
                      <a:pPr marL="285750" indent="-285750">
                        <a:spcAft>
                          <a:spcPts val="1200"/>
                        </a:spcAft>
                        <a:buFont typeface="Wingdings" panose="05000000000000000000" pitchFamily="2" charset="2"/>
                        <a:buChar char="§"/>
                      </a:pPr>
                      <a:r>
                        <a:rPr lang="en-US" sz="2400" b="1" noProof="0" dirty="0">
                          <a:latin typeface="Avenir Medium" panose="02000603020000020003" pitchFamily="2" charset="0"/>
                        </a:rPr>
                        <a:t>Race</a:t>
                      </a:r>
                      <a:r>
                        <a:rPr lang="en-US" sz="2400" noProof="0" dirty="0">
                          <a:latin typeface="Avenir LT Std 45 Book" panose="020B0502020203020204" pitchFamily="34" charset="0"/>
                        </a:rPr>
                        <a:t> designations in the US are based on individuals self-identifying as having origins in population groups that correspond to broad geographic regions</a:t>
                      </a:r>
                    </a:p>
                    <a:p>
                      <a:pPr marL="285750" indent="-285750">
                        <a:spcAft>
                          <a:spcPts val="1200"/>
                        </a:spcAft>
                        <a:buFont typeface="Wingdings" panose="05000000000000000000" pitchFamily="2" charset="2"/>
                        <a:buChar char="§"/>
                      </a:pPr>
                      <a:r>
                        <a:rPr lang="en-US" sz="2400" b="1" dirty="0">
                          <a:latin typeface="Avenir Medium" panose="02000603020000020003" pitchFamily="2" charset="0"/>
                        </a:rPr>
                        <a:t>Ethnicity</a:t>
                      </a:r>
                      <a:r>
                        <a:rPr lang="en-US" sz="2400" dirty="0">
                          <a:latin typeface="Avenir LT Std 45 Book" panose="020B0502020203020204" pitchFamily="34" charset="0"/>
                        </a:rPr>
                        <a:t> in the US census is narrowly defined as either having a Hispanic origin or not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spcAft>
                          <a:spcPts val="1200"/>
                        </a:spcAft>
                        <a:buFont typeface="Wingdings" panose="05000000000000000000" pitchFamily="2" charset="2"/>
                        <a:buChar char="§"/>
                      </a:pPr>
                      <a:r>
                        <a:rPr lang="en-US" sz="2400" b="1" baseline="0" noProof="0" dirty="0">
                          <a:latin typeface="Avenir Medium" panose="02000603020000020003" pitchFamily="2" charset="0"/>
                        </a:rPr>
                        <a:t>Ethnic groups</a:t>
                      </a:r>
                      <a:r>
                        <a:rPr lang="en-US" sz="2400" baseline="0" noProof="0" dirty="0">
                          <a:latin typeface="Avenir LT Std 45 Book" panose="020B0502020203020204" pitchFamily="34" charset="0"/>
                        </a:rPr>
                        <a:t> are used in a way that is analogous to racial groups in the US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 name="Content Placeholder 6">
            <a:extLst>
              <a:ext uri="{FF2B5EF4-FFF2-40B4-BE49-F238E27FC236}">
                <a16:creationId xmlns:a16="http://schemas.microsoft.com/office/drawing/2014/main" id="{EDA2FC5D-7D4C-45C8-BB9A-887125E9DC8F}"/>
              </a:ext>
            </a:extLst>
          </p:cNvPr>
          <p:cNvGraphicFramePr>
            <a:graphicFrameLocks/>
          </p:cNvGraphicFramePr>
          <p:nvPr/>
        </p:nvGraphicFramePr>
        <p:xfrm>
          <a:off x="368595" y="2640161"/>
          <a:ext cx="11454810" cy="3688080"/>
        </p:xfrm>
        <a:graphic>
          <a:graphicData uri="http://schemas.openxmlformats.org/drawingml/2006/table">
            <a:tbl>
              <a:tblPr firstRow="1" bandRow="1">
                <a:tableStyleId>{073A0DAA-6AF3-43AB-8588-CEC1D06C72B9}</a:tableStyleId>
              </a:tblPr>
              <a:tblGrid>
                <a:gridCol w="5734600">
                  <a:extLst>
                    <a:ext uri="{9D8B030D-6E8A-4147-A177-3AD203B41FA5}">
                      <a16:colId xmlns:a16="http://schemas.microsoft.com/office/drawing/2014/main" val="2033993568"/>
                    </a:ext>
                  </a:extLst>
                </a:gridCol>
                <a:gridCol w="5720210">
                  <a:extLst>
                    <a:ext uri="{9D8B030D-6E8A-4147-A177-3AD203B41FA5}">
                      <a16:colId xmlns:a16="http://schemas.microsoft.com/office/drawing/2014/main" val="20000"/>
                    </a:ext>
                  </a:extLst>
                </a:gridCol>
              </a:tblGrid>
              <a:tr h="520310">
                <a:tc>
                  <a:txBody>
                    <a:bodyPr/>
                    <a:lstStyle/>
                    <a:p>
                      <a:pPr algn="ctr"/>
                      <a:r>
                        <a:rPr lang="en-US" sz="2800" b="1" i="0" noProof="0" dirty="0">
                          <a:solidFill>
                            <a:schemeClr val="tx1"/>
                          </a:solidFill>
                          <a:latin typeface="Avenir Medium" panose="02000603020000020003" pitchFamily="2" charset="0"/>
                        </a:rPr>
                        <a:t>United States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1" i="0" noProof="0" dirty="0">
                          <a:solidFill>
                            <a:schemeClr val="tx1"/>
                          </a:solidFill>
                          <a:latin typeface="Avenir Medium" panose="02000603020000020003" pitchFamily="2" charset="0"/>
                        </a:rPr>
                        <a:t>United Kingdom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167770">
                <a:tc>
                  <a:txBody>
                    <a:bodyPr/>
                    <a:lstStyle/>
                    <a:p>
                      <a:pPr marL="285750" indent="-285750">
                        <a:spcAft>
                          <a:spcPts val="600"/>
                        </a:spcAft>
                        <a:buFont typeface="Wingdings" panose="05000000000000000000" pitchFamily="2" charset="2"/>
                        <a:buChar char="§"/>
                      </a:pPr>
                      <a:r>
                        <a:rPr lang="en-US" sz="2400" b="1" noProof="0" dirty="0">
                          <a:latin typeface="Avenir Medium" panose="02000603020000020003" pitchFamily="2" charset="0"/>
                        </a:rPr>
                        <a:t>Race</a:t>
                      </a:r>
                      <a:r>
                        <a:rPr lang="en-US" sz="2400" noProof="0" dirty="0">
                          <a:latin typeface="Avenir LT Std 45 Book" panose="020B0502020203020204" pitchFamily="34" charset="0"/>
                        </a:rPr>
                        <a:t> </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White</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Black or African American</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American Indian or Alaska Native</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Asian</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Native Hawaiian or Other Pacific Islander</a:t>
                      </a:r>
                    </a:p>
                    <a:p>
                      <a:pPr marL="285750" indent="-285750" algn="l" defTabSz="914400" rtl="0" eaLnBrk="1" latinLnBrk="0" hangingPunct="1">
                        <a:spcAft>
                          <a:spcPts val="600"/>
                        </a:spcAft>
                        <a:buFont typeface="Wingdings" panose="05000000000000000000" pitchFamily="2" charset="2"/>
                        <a:buChar char="§"/>
                      </a:pPr>
                      <a:r>
                        <a:rPr lang="en-US" sz="2400" b="1" kern="1200" dirty="0">
                          <a:solidFill>
                            <a:schemeClr val="dk1"/>
                          </a:solidFill>
                          <a:latin typeface="Avenir Medium" panose="02000603020000020003" pitchFamily="2" charset="0"/>
                          <a:ea typeface="+mn-ea"/>
                          <a:cs typeface="+mn-cs"/>
                        </a:rPr>
                        <a:t>Ethnicity</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Hispanic/Latino</a:t>
                      </a:r>
                    </a:p>
                    <a:p>
                      <a:pPr marL="742950" lvl="1" indent="-285750">
                        <a:spcAft>
                          <a:spcPts val="0"/>
                        </a:spcAft>
                        <a:buFont typeface="Wingdings" panose="05000000000000000000" pitchFamily="2" charset="2"/>
                        <a:buChar char="§"/>
                      </a:pPr>
                      <a:r>
                        <a:rPr lang="en-US" sz="2000" noProof="0" dirty="0">
                          <a:latin typeface="Avenir LT Std 45 Book" panose="020B0502020203020204" pitchFamily="34" charset="0"/>
                        </a:rPr>
                        <a:t>Not Hispanic/Latino</a:t>
                      </a:r>
                      <a:endParaRPr lang="en-US" sz="2400" dirty="0">
                        <a:latin typeface="Avenir LT Std 45 Book" panose="020B0502020203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spcAft>
                          <a:spcPts val="0"/>
                        </a:spcAft>
                        <a:buFont typeface="Wingdings" panose="05000000000000000000" pitchFamily="2" charset="2"/>
                        <a:buChar char="§"/>
                      </a:pPr>
                      <a:r>
                        <a:rPr lang="en-US" sz="2400" b="1" baseline="0" noProof="0" dirty="0">
                          <a:latin typeface="Avenir Medium" panose="02000603020000020003" pitchFamily="2" charset="0"/>
                        </a:rPr>
                        <a:t>Ethnic groups</a:t>
                      </a:r>
                    </a:p>
                    <a:p>
                      <a:pPr marL="742950" lvl="1" indent="-285750">
                        <a:spcAft>
                          <a:spcPts val="0"/>
                        </a:spcAft>
                        <a:buFont typeface="Wingdings" panose="05000000000000000000" pitchFamily="2" charset="2"/>
                        <a:buChar char="§"/>
                      </a:pPr>
                      <a:r>
                        <a:rPr lang="en-US" sz="2000" kern="1200" noProof="0" dirty="0">
                          <a:solidFill>
                            <a:schemeClr val="dk1"/>
                          </a:solidFill>
                          <a:latin typeface="Avenir LT Std 45 Book" panose="020B0502020203020204" pitchFamily="34" charset="0"/>
                          <a:ea typeface="+mn-ea"/>
                          <a:cs typeface="+mn-cs"/>
                        </a:rPr>
                        <a:t>White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kern="1200" noProof="0" dirty="0">
                          <a:solidFill>
                            <a:schemeClr val="dk1"/>
                          </a:solidFill>
                          <a:latin typeface="Avenir LT Std 45 Book" panose="020B0502020203020204" pitchFamily="34" charset="0"/>
                          <a:ea typeface="+mn-ea"/>
                          <a:cs typeface="+mn-cs"/>
                        </a:rPr>
                        <a:t>Asian or Asian British</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kern="1200" noProof="0" dirty="0">
                          <a:solidFill>
                            <a:schemeClr val="dk1"/>
                          </a:solidFill>
                          <a:latin typeface="Avenir LT Std 45 Book" panose="020B0502020203020204" pitchFamily="34" charset="0"/>
                          <a:ea typeface="+mn-ea"/>
                          <a:cs typeface="+mn-cs"/>
                        </a:rPr>
                        <a:t>Black or Black British</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kern="1200" noProof="0" dirty="0">
                          <a:solidFill>
                            <a:schemeClr val="dk1"/>
                          </a:solidFill>
                          <a:latin typeface="Avenir LT Std 45 Book" panose="020B0502020203020204" pitchFamily="34" charset="0"/>
                          <a:ea typeface="+mn-ea"/>
                          <a:cs typeface="+mn-cs"/>
                        </a:rPr>
                        <a:t>Chinese</a:t>
                      </a:r>
                    </a:p>
                    <a:p>
                      <a:pPr marL="742950" lvl="1" indent="-285750" algn="l" defTabSz="914400" rtl="0" eaLnBrk="1" latinLnBrk="0" hangingPunct="1">
                        <a:spcAft>
                          <a:spcPts val="0"/>
                        </a:spcAft>
                        <a:buFont typeface="Wingdings" panose="05000000000000000000" pitchFamily="2" charset="2"/>
                        <a:buChar char="§"/>
                      </a:pPr>
                      <a:r>
                        <a:rPr lang="en-US" sz="2000" kern="1200" noProof="0" dirty="0">
                          <a:solidFill>
                            <a:schemeClr val="dk1"/>
                          </a:solidFill>
                          <a:latin typeface="Avenir LT Std 45 Book" panose="020B0502020203020204" pitchFamily="34" charset="0"/>
                          <a:ea typeface="+mn-ea"/>
                          <a:cs typeface="+mn-cs"/>
                        </a:rPr>
                        <a:t>Mixed</a:t>
                      </a:r>
                    </a:p>
                    <a:p>
                      <a:pPr marL="742950" lvl="1" indent="-285750" algn="l" defTabSz="914400" rtl="0" eaLnBrk="1" latinLnBrk="0" hangingPunct="1">
                        <a:spcAft>
                          <a:spcPts val="0"/>
                        </a:spcAft>
                        <a:buFont typeface="Wingdings" panose="05000000000000000000" pitchFamily="2" charset="2"/>
                        <a:buChar char="§"/>
                      </a:pPr>
                      <a:r>
                        <a:rPr lang="en-US" sz="2000" kern="1200" noProof="0" dirty="0">
                          <a:solidFill>
                            <a:schemeClr val="dk1"/>
                          </a:solidFill>
                          <a:latin typeface="Avenir LT Std 45 Book" panose="020B0502020203020204" pitchFamily="34" charset="0"/>
                          <a:ea typeface="+mn-ea"/>
                          <a:cs typeface="+mn-cs"/>
                        </a:rPr>
                        <a:t>Other ethnic group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pSp>
        <p:nvGrpSpPr>
          <p:cNvPr id="18" name="Group 17">
            <a:extLst>
              <a:ext uri="{FF2B5EF4-FFF2-40B4-BE49-F238E27FC236}">
                <a16:creationId xmlns:a16="http://schemas.microsoft.com/office/drawing/2014/main" id="{C750D4F9-B2C9-41F3-8AAF-9F348ADDD7AA}"/>
              </a:ext>
            </a:extLst>
          </p:cNvPr>
          <p:cNvGrpSpPr/>
          <p:nvPr/>
        </p:nvGrpSpPr>
        <p:grpSpPr>
          <a:xfrm>
            <a:off x="281352" y="3629826"/>
            <a:ext cx="9314814" cy="2620249"/>
            <a:chOff x="281352" y="3629826"/>
            <a:chExt cx="9314814" cy="2620249"/>
          </a:xfrm>
        </p:grpSpPr>
        <p:sp>
          <p:nvSpPr>
            <p:cNvPr id="10" name="TextBox 9">
              <a:extLst>
                <a:ext uri="{FF2B5EF4-FFF2-40B4-BE49-F238E27FC236}">
                  <a16:creationId xmlns:a16="http://schemas.microsoft.com/office/drawing/2014/main" id="{3A653BC2-24D8-4C11-8AF3-4B865A4E4B4C}"/>
                </a:ext>
              </a:extLst>
            </p:cNvPr>
            <p:cNvSpPr txBox="1"/>
            <p:nvPr/>
          </p:nvSpPr>
          <p:spPr>
            <a:xfrm>
              <a:off x="6631084" y="3629826"/>
              <a:ext cx="2965082" cy="1938992"/>
            </a:xfrm>
            <a:prstGeom prst="rect">
              <a:avLst/>
            </a:prstGeom>
            <a:solidFill>
              <a:schemeClr val="bg1"/>
            </a:solidFill>
            <a:ln w="28575">
              <a:solidFill>
                <a:srgbClr val="FF0000"/>
              </a:solidFill>
            </a:ln>
          </p:spPr>
          <p:txBody>
            <a:bodyPr wrap="square" rtlCol="0">
              <a:spAutoFit/>
            </a:bodyPr>
            <a:lstStyle/>
            <a:p>
              <a:pPr marL="285750" indent="-285750">
                <a:buFont typeface="Wingdings" panose="05000000000000000000" pitchFamily="2" charset="2"/>
                <a:buChar char="§"/>
              </a:pPr>
              <a:r>
                <a:rPr lang="en-US" sz="2000" dirty="0">
                  <a:latin typeface="Avenir LT Std 45 Book" panose="020B0502020203020204" pitchFamily="34" charset="0"/>
                </a:rPr>
                <a:t>Asian or Asian British</a:t>
              </a:r>
            </a:p>
            <a:p>
              <a:pPr marL="630238" lvl="2" indent="-285750">
                <a:buFont typeface="Wingdings" panose="05000000000000000000" pitchFamily="2" charset="2"/>
                <a:buChar char="§"/>
              </a:pPr>
              <a:r>
                <a:rPr lang="en-US" sz="2000" dirty="0">
                  <a:latin typeface="Avenir LT Std 45 Book" panose="020B0502020203020204" pitchFamily="34" charset="0"/>
                </a:rPr>
                <a:t>Indian</a:t>
              </a:r>
            </a:p>
            <a:p>
              <a:pPr marL="630238" lvl="2" indent="-285750">
                <a:buFont typeface="Wingdings" panose="05000000000000000000" pitchFamily="2" charset="2"/>
                <a:buChar char="§"/>
              </a:pPr>
              <a:r>
                <a:rPr lang="en-US" sz="2000" dirty="0">
                  <a:latin typeface="Avenir LT Std 45 Book" panose="020B0502020203020204" pitchFamily="34" charset="0"/>
                </a:rPr>
                <a:t>Pakistani</a:t>
              </a:r>
            </a:p>
            <a:p>
              <a:pPr marL="630238" lvl="2" indent="-285750">
                <a:buFont typeface="Wingdings" panose="05000000000000000000" pitchFamily="2" charset="2"/>
                <a:buChar char="§"/>
              </a:pPr>
              <a:r>
                <a:rPr lang="en-US" sz="2000" dirty="0">
                  <a:latin typeface="Avenir LT Std 45 Book" panose="020B0502020203020204" pitchFamily="34" charset="0"/>
                </a:rPr>
                <a:t>Bangladeshi</a:t>
              </a:r>
            </a:p>
            <a:p>
              <a:pPr marL="630238" lvl="2" indent="-285750">
                <a:buFont typeface="Wingdings" panose="05000000000000000000" pitchFamily="2" charset="2"/>
                <a:buChar char="§"/>
              </a:pPr>
              <a:r>
                <a:rPr lang="en-US" sz="2000" dirty="0">
                  <a:latin typeface="Avenir LT Std 45 Book" panose="020B0502020203020204" pitchFamily="34" charset="0"/>
                </a:rPr>
                <a:t>Any other Asian background</a:t>
              </a:r>
            </a:p>
          </p:txBody>
        </p:sp>
        <p:grpSp>
          <p:nvGrpSpPr>
            <p:cNvPr id="17" name="Group 16">
              <a:extLst>
                <a:ext uri="{FF2B5EF4-FFF2-40B4-BE49-F238E27FC236}">
                  <a16:creationId xmlns:a16="http://schemas.microsoft.com/office/drawing/2014/main" id="{A73FE2A8-A751-495F-8A39-F23039295C03}"/>
                </a:ext>
              </a:extLst>
            </p:cNvPr>
            <p:cNvGrpSpPr/>
            <p:nvPr/>
          </p:nvGrpSpPr>
          <p:grpSpPr>
            <a:xfrm>
              <a:off x="281352" y="3629826"/>
              <a:ext cx="5526594" cy="2620249"/>
              <a:chOff x="281352" y="3629826"/>
              <a:chExt cx="5526594" cy="2620249"/>
            </a:xfrm>
          </p:grpSpPr>
          <p:sp>
            <p:nvSpPr>
              <p:cNvPr id="16" name="Rectangle 15">
                <a:extLst>
                  <a:ext uri="{FF2B5EF4-FFF2-40B4-BE49-F238E27FC236}">
                    <a16:creationId xmlns:a16="http://schemas.microsoft.com/office/drawing/2014/main" id="{4060BDA2-31FD-4BD9-8F58-CA7A32D32CBD}"/>
                  </a:ext>
                </a:extLst>
              </p:cNvPr>
              <p:cNvSpPr/>
              <p:nvPr/>
            </p:nvSpPr>
            <p:spPr>
              <a:xfrm>
                <a:off x="281352" y="5150881"/>
                <a:ext cx="4969747" cy="1099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F425B6E-DBF6-400E-BC31-F5249868BBEF}"/>
                  </a:ext>
                </a:extLst>
              </p:cNvPr>
              <p:cNvSpPr txBox="1"/>
              <p:nvPr/>
            </p:nvSpPr>
            <p:spPr>
              <a:xfrm>
                <a:off x="838199" y="3629826"/>
                <a:ext cx="4969747" cy="2246769"/>
              </a:xfrm>
              <a:prstGeom prst="rect">
                <a:avLst/>
              </a:prstGeom>
              <a:solidFill>
                <a:schemeClr val="bg1"/>
              </a:solidFill>
              <a:ln w="28575">
                <a:solidFill>
                  <a:srgbClr val="FF0000"/>
                </a:solidFill>
              </a:ln>
            </p:spPr>
            <p:txBody>
              <a:bodyPr wrap="square" rtlCol="0">
                <a:spAutoFit/>
              </a:bodyPr>
              <a:lstStyle/>
              <a:p>
                <a:pPr algn="just"/>
                <a:r>
                  <a:rPr lang="en-US" sz="2000" b="1" dirty="0">
                    <a:latin typeface="Avenir Medium" panose="02000603020000020003" pitchFamily="2" charset="0"/>
                  </a:rPr>
                  <a:t>Asian</a:t>
                </a:r>
                <a:r>
                  <a:rPr lang="en-US" sz="2000" dirty="0">
                    <a:latin typeface="Avenir LT Std 45 Book" panose="020B0502020203020204" pitchFamily="34" charset="0"/>
                  </a:rPr>
                  <a:t> – A person having origins in any of the original peoples of the Far East, Southeast Asia, or the Indian subcontinent including, for example, Cambodia, China, India, Japan, Korea, Malaysia, Pakistan, the Philippine Islands, Thailand, and Vietnam.</a:t>
                </a:r>
              </a:p>
            </p:txBody>
          </p:sp>
        </p:grpSp>
      </p:grpSp>
      <p:grpSp>
        <p:nvGrpSpPr>
          <p:cNvPr id="19" name="Group 18">
            <a:extLst>
              <a:ext uri="{FF2B5EF4-FFF2-40B4-BE49-F238E27FC236}">
                <a16:creationId xmlns:a16="http://schemas.microsoft.com/office/drawing/2014/main" id="{D14E56E9-F53B-4F80-9319-C164ED88D2BB}"/>
              </a:ext>
            </a:extLst>
          </p:cNvPr>
          <p:cNvGrpSpPr/>
          <p:nvPr/>
        </p:nvGrpSpPr>
        <p:grpSpPr>
          <a:xfrm>
            <a:off x="1988363" y="6356350"/>
            <a:ext cx="9027675" cy="261610"/>
            <a:chOff x="1890095" y="6154140"/>
            <a:chExt cx="9027675" cy="261610"/>
          </a:xfrm>
        </p:grpSpPr>
        <p:sp>
          <p:nvSpPr>
            <p:cNvPr id="20" name="TextBox 19">
              <a:extLst>
                <a:ext uri="{FF2B5EF4-FFF2-40B4-BE49-F238E27FC236}">
                  <a16:creationId xmlns:a16="http://schemas.microsoft.com/office/drawing/2014/main" id="{AB793EE0-2D3B-4063-905C-27476556DFE9}"/>
                </a:ext>
              </a:extLst>
            </p:cNvPr>
            <p:cNvSpPr txBox="1"/>
            <p:nvPr/>
          </p:nvSpPr>
          <p:spPr>
            <a:xfrm>
              <a:off x="1890095" y="6154140"/>
              <a:ext cx="4238008" cy="261610"/>
            </a:xfrm>
            <a:prstGeom prst="rect">
              <a:avLst/>
            </a:prstGeom>
            <a:noFill/>
          </p:spPr>
          <p:txBody>
            <a:bodyPr wrap="square">
              <a:spAutoFit/>
            </a:bodyPr>
            <a:lstStyle/>
            <a:p>
              <a:pPr algn="ctr"/>
              <a:r>
                <a:rPr lang="en-US" sz="1100" dirty="0">
                  <a:latin typeface="Avenir LT Std 45 Book" panose="020B0502020203020204" pitchFamily="34" charset="0"/>
                </a:rPr>
                <a:t>https://www.census.gov/topics/population/race/about.html</a:t>
              </a:r>
            </a:p>
          </p:txBody>
        </p:sp>
        <p:sp>
          <p:nvSpPr>
            <p:cNvPr id="21" name="Rectangle 20">
              <a:extLst>
                <a:ext uri="{FF2B5EF4-FFF2-40B4-BE49-F238E27FC236}">
                  <a16:creationId xmlns:a16="http://schemas.microsoft.com/office/drawing/2014/main" id="{B7A7E44E-36E4-4EFE-90D2-46A0E2DA3E86}"/>
                </a:ext>
              </a:extLst>
            </p:cNvPr>
            <p:cNvSpPr/>
            <p:nvPr/>
          </p:nvSpPr>
          <p:spPr>
            <a:xfrm>
              <a:off x="5997732" y="6154140"/>
              <a:ext cx="4920038" cy="261610"/>
            </a:xfrm>
            <a:prstGeom prst="rect">
              <a:avLst/>
            </a:prstGeom>
          </p:spPr>
          <p:txBody>
            <a:bodyPr wrap="square">
              <a:spAutoFit/>
            </a:bodyPr>
            <a:lstStyle/>
            <a:p>
              <a:pPr algn="ctr"/>
              <a:r>
                <a:rPr lang="en-US" sz="1100" dirty="0">
                  <a:latin typeface="Avenir LT Std 45 Book" panose="020B0502020203020204" pitchFamily="34" charset="0"/>
                </a:rPr>
                <a:t>https://www.census.gov/topics/population/hispanic-origin/about.html </a:t>
              </a:r>
            </a:p>
          </p:txBody>
        </p:sp>
      </p:grpSp>
      <p:sp>
        <p:nvSpPr>
          <p:cNvPr id="22" name="TextBox 21">
            <a:extLst>
              <a:ext uri="{FF2B5EF4-FFF2-40B4-BE49-F238E27FC236}">
                <a16:creationId xmlns:a16="http://schemas.microsoft.com/office/drawing/2014/main" id="{A25AC831-4CD1-4786-B49B-1B8BC753011C}"/>
              </a:ext>
            </a:extLst>
          </p:cNvPr>
          <p:cNvSpPr txBox="1"/>
          <p:nvPr/>
        </p:nvSpPr>
        <p:spPr>
          <a:xfrm>
            <a:off x="4105274" y="6538912"/>
            <a:ext cx="3981452" cy="261610"/>
          </a:xfrm>
          <a:prstGeom prst="rect">
            <a:avLst/>
          </a:prstGeom>
          <a:noFill/>
        </p:spPr>
        <p:txBody>
          <a:bodyPr wrap="square">
            <a:spAutoFit/>
          </a:bodyPr>
          <a:lstStyle/>
          <a:p>
            <a:pPr algn="ctr"/>
            <a:r>
              <a:rPr lang="en-US" sz="1100" dirty="0">
                <a:latin typeface="Avenir LT Std 45 Book" panose="020B0502020203020204" pitchFamily="34" charset="0"/>
              </a:rPr>
              <a:t>https://gss.civilservice.gov.uk/policy-store/ethnicity/</a:t>
            </a:r>
          </a:p>
        </p:txBody>
      </p:sp>
    </p:spTree>
    <p:extLst>
      <p:ext uri="{BB962C8B-B14F-4D97-AF65-F5344CB8AC3E}">
        <p14:creationId xmlns:p14="http://schemas.microsoft.com/office/powerpoint/2010/main" val="38105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8B31-2CE3-F71A-55B3-B7AF890AC179}"/>
              </a:ext>
            </a:extLst>
          </p:cNvPr>
          <p:cNvSpPr>
            <a:spLocks noGrp="1"/>
          </p:cNvSpPr>
          <p:nvPr>
            <p:ph type="title"/>
          </p:nvPr>
        </p:nvSpPr>
        <p:spPr/>
        <p:txBody>
          <a:bodyPr/>
          <a:lstStyle/>
          <a:p>
            <a:r>
              <a:rPr lang="en-US" dirty="0"/>
              <a:t>Session 7 overview</a:t>
            </a:r>
          </a:p>
        </p:txBody>
      </p:sp>
      <p:sp>
        <p:nvSpPr>
          <p:cNvPr id="3" name="Content Placeholder 2">
            <a:extLst>
              <a:ext uri="{FF2B5EF4-FFF2-40B4-BE49-F238E27FC236}">
                <a16:creationId xmlns:a16="http://schemas.microsoft.com/office/drawing/2014/main" id="{03FA83A7-FEA3-95F9-0D39-5DCAFB8794B3}"/>
              </a:ext>
            </a:extLst>
          </p:cNvPr>
          <p:cNvSpPr>
            <a:spLocks noGrp="1"/>
          </p:cNvSpPr>
          <p:nvPr>
            <p:ph idx="1"/>
          </p:nvPr>
        </p:nvSpPr>
        <p:spPr/>
        <p:txBody>
          <a:bodyPr/>
          <a:lstStyle/>
          <a:p>
            <a:r>
              <a:rPr lang="en-US" dirty="0"/>
              <a:t>What do we mean by </a:t>
            </a:r>
            <a:r>
              <a:rPr lang="en-US" b="1" dirty="0"/>
              <a:t>genetic diversity</a:t>
            </a:r>
            <a:r>
              <a:rPr lang="en-US" dirty="0"/>
              <a:t>?</a:t>
            </a:r>
          </a:p>
          <a:p>
            <a:pPr lvl="1"/>
            <a:endParaRPr lang="en-US" dirty="0"/>
          </a:p>
          <a:p>
            <a:pPr lvl="1"/>
            <a:r>
              <a:rPr lang="en-US" dirty="0"/>
              <a:t>Brief history of humanity</a:t>
            </a:r>
          </a:p>
          <a:p>
            <a:pPr marL="0" indent="0">
              <a:buNone/>
            </a:pPr>
            <a:endParaRPr lang="en-US" dirty="0"/>
          </a:p>
          <a:p>
            <a:r>
              <a:rPr lang="en-US" dirty="0"/>
              <a:t>What is genetic ancestry?</a:t>
            </a:r>
          </a:p>
          <a:p>
            <a:endParaRPr lang="en-US" dirty="0"/>
          </a:p>
          <a:p>
            <a:r>
              <a:rPr lang="en-US" dirty="0"/>
              <a:t>Why is it relevant for health disparities?</a:t>
            </a:r>
          </a:p>
        </p:txBody>
      </p:sp>
      <p:sp>
        <p:nvSpPr>
          <p:cNvPr id="4" name="Date Placeholder 3">
            <a:extLst>
              <a:ext uri="{FF2B5EF4-FFF2-40B4-BE49-F238E27FC236}">
                <a16:creationId xmlns:a16="http://schemas.microsoft.com/office/drawing/2014/main" id="{FD833D30-9017-12A7-CC41-A25970DAA9F7}"/>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A9469F7D-3F61-C6F5-37CD-C57A65F5AFB0}"/>
              </a:ext>
            </a:extLst>
          </p:cNvPr>
          <p:cNvSpPr>
            <a:spLocks noGrp="1"/>
          </p:cNvSpPr>
          <p:nvPr>
            <p:ph type="sldNum" sz="quarter" idx="12"/>
          </p:nvPr>
        </p:nvSpPr>
        <p:spPr/>
        <p:txBody>
          <a:bodyPr/>
          <a:lstStyle/>
          <a:p>
            <a:fld id="{63CA5BDF-CCF5-FD4E-8DB5-0576DCFD5CCF}" type="slidenum">
              <a:rPr lang="en-US" smtClean="0"/>
              <a:t>2</a:t>
            </a:fld>
            <a:endParaRPr lang="en-US"/>
          </a:p>
        </p:txBody>
      </p:sp>
    </p:spTree>
    <p:extLst>
      <p:ext uri="{BB962C8B-B14F-4D97-AF65-F5344CB8AC3E}">
        <p14:creationId xmlns:p14="http://schemas.microsoft.com/office/powerpoint/2010/main" val="797408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2286"/>
          <a:stretch/>
        </p:blipFill>
        <p:spPr>
          <a:xfrm>
            <a:off x="6924676" y="2245452"/>
            <a:ext cx="5142960" cy="4247423"/>
          </a:xfrm>
          <a:prstGeom prst="rect">
            <a:avLst/>
          </a:prstGeom>
        </p:spPr>
      </p:pic>
      <p:sp>
        <p:nvSpPr>
          <p:cNvPr id="2" name="Title 1"/>
          <p:cNvSpPr>
            <a:spLocks noGrp="1"/>
          </p:cNvSpPr>
          <p:nvPr>
            <p:ph type="title"/>
          </p:nvPr>
        </p:nvSpPr>
        <p:spPr/>
        <p:txBody>
          <a:bodyPr/>
          <a:lstStyle/>
          <a:p>
            <a:r>
              <a:rPr lang="en-US" dirty="0"/>
              <a:t>Genetically inferred ancestry</a:t>
            </a:r>
          </a:p>
        </p:txBody>
      </p:sp>
      <p:sp>
        <p:nvSpPr>
          <p:cNvPr id="3" name="Content Placeholder 2"/>
          <p:cNvSpPr>
            <a:spLocks noGrp="1"/>
          </p:cNvSpPr>
          <p:nvPr>
            <p:ph idx="1"/>
          </p:nvPr>
        </p:nvSpPr>
        <p:spPr>
          <a:xfrm>
            <a:off x="674570" y="1825625"/>
            <a:ext cx="5966861" cy="4351338"/>
          </a:xfrm>
        </p:spPr>
        <p:txBody>
          <a:bodyPr>
            <a:normAutofit/>
          </a:bodyPr>
          <a:lstStyle/>
          <a:p>
            <a:r>
              <a:rPr lang="en-US" sz="2800" dirty="0"/>
              <a:t>We can define genetic ancestry (GA) with confidence and precision</a:t>
            </a:r>
          </a:p>
          <a:p>
            <a:pPr lvl="1" algn="l"/>
            <a:endParaRPr lang="en-US" sz="2400" dirty="0"/>
          </a:p>
          <a:p>
            <a:pPr lvl="1" algn="l"/>
            <a:r>
              <a:rPr lang="en-US" sz="2400" dirty="0"/>
              <a:t>Categorical and continuous variable</a:t>
            </a:r>
            <a:br>
              <a:rPr lang="en-US" sz="2400" dirty="0"/>
            </a:br>
            <a:endParaRPr lang="en-US" sz="2400" dirty="0"/>
          </a:p>
          <a:p>
            <a:pPr lvl="1" algn="l"/>
            <a:endParaRPr lang="en-US" sz="2400" dirty="0"/>
          </a:p>
          <a:p>
            <a:r>
              <a:rPr lang="en-US" sz="2800" dirty="0"/>
              <a:t>Characteristic of the genome	</a:t>
            </a:r>
          </a:p>
          <a:p>
            <a:pPr lvl="1"/>
            <a:endParaRPr lang="en-US" sz="2400" dirty="0"/>
          </a:p>
          <a:p>
            <a:pPr lvl="1"/>
            <a:r>
              <a:rPr lang="en-US" sz="2400" dirty="0"/>
              <a:t>Independent of the social dimension of race/ethnicity groups</a:t>
            </a:r>
            <a:endParaRPr lang="en-US" sz="2400" b="1" baseline="30000" dirty="0"/>
          </a:p>
        </p:txBody>
      </p:sp>
      <p:sp>
        <p:nvSpPr>
          <p:cNvPr id="6" name="Slide Number Placeholder 5"/>
          <p:cNvSpPr>
            <a:spLocks noGrp="1"/>
          </p:cNvSpPr>
          <p:nvPr>
            <p:ph type="sldNum" sz="quarter" idx="12"/>
          </p:nvPr>
        </p:nvSpPr>
        <p:spPr/>
        <p:txBody>
          <a:bodyPr/>
          <a:lstStyle/>
          <a:p>
            <a:fld id="{BCA55455-65D4-4166-B898-5DB8CA274D5E}" type="slidenum">
              <a:rPr lang="en-US" smtClean="0"/>
              <a:t>20</a:t>
            </a:fld>
            <a:endParaRPr lang="en-US"/>
          </a:p>
        </p:txBody>
      </p:sp>
      <p:sp>
        <p:nvSpPr>
          <p:cNvPr id="5" name="TextBox 4">
            <a:extLst>
              <a:ext uri="{FF2B5EF4-FFF2-40B4-BE49-F238E27FC236}">
                <a16:creationId xmlns:a16="http://schemas.microsoft.com/office/drawing/2014/main" id="{08C48F66-8D6C-4E36-86F3-A3F763959C0B}"/>
              </a:ext>
            </a:extLst>
          </p:cNvPr>
          <p:cNvSpPr txBox="1"/>
          <p:nvPr/>
        </p:nvSpPr>
        <p:spPr>
          <a:xfrm>
            <a:off x="8224161" y="6338986"/>
            <a:ext cx="2859565" cy="307777"/>
          </a:xfrm>
          <a:prstGeom prst="rect">
            <a:avLst/>
          </a:prstGeom>
          <a:noFill/>
        </p:spPr>
        <p:txBody>
          <a:bodyPr wrap="none" rtlCol="0">
            <a:spAutoFit/>
          </a:bodyPr>
          <a:lstStyle/>
          <a:p>
            <a:r>
              <a:rPr lang="en-US" sz="1400" dirty="0">
                <a:latin typeface="Avenir LT Std 45 Book" panose="020B0502020203020204" pitchFamily="34" charset="0"/>
              </a:rPr>
              <a:t>Nagar </a:t>
            </a:r>
            <a:r>
              <a:rPr lang="en-US" sz="1400" i="1" dirty="0">
                <a:latin typeface="Avenir LT Std 45 Book" panose="020B0502020203020204" pitchFamily="34" charset="0"/>
              </a:rPr>
              <a:t>et al</a:t>
            </a:r>
            <a:r>
              <a:rPr lang="en-US" sz="1400" dirty="0">
                <a:latin typeface="Avenir LT Std 45 Book" panose="020B0502020203020204" pitchFamily="34" charset="0"/>
              </a:rPr>
              <a:t>., 2020.  BMC Biology.</a:t>
            </a:r>
          </a:p>
        </p:txBody>
      </p:sp>
      <p:pic>
        <p:nvPicPr>
          <p:cNvPr id="9" name="Picture 8">
            <a:extLst>
              <a:ext uri="{FF2B5EF4-FFF2-40B4-BE49-F238E27FC236}">
                <a16:creationId xmlns:a16="http://schemas.microsoft.com/office/drawing/2014/main" id="{D0F57475-99FC-4776-B058-23C9E817CFB3}"/>
              </a:ext>
            </a:extLst>
          </p:cNvPr>
          <p:cNvPicPr>
            <a:picLocks noChangeAspect="1"/>
          </p:cNvPicPr>
          <p:nvPr/>
        </p:nvPicPr>
        <p:blipFill rotWithShape="1">
          <a:blip r:embed="rId2"/>
          <a:srcRect b="93644"/>
          <a:stretch/>
        </p:blipFill>
        <p:spPr>
          <a:xfrm>
            <a:off x="7063801" y="1958651"/>
            <a:ext cx="5142960" cy="307777"/>
          </a:xfrm>
          <a:prstGeom prst="rect">
            <a:avLst/>
          </a:prstGeom>
        </p:spPr>
      </p:pic>
      <p:sp>
        <p:nvSpPr>
          <p:cNvPr id="10" name="TextBox 9">
            <a:extLst>
              <a:ext uri="{FF2B5EF4-FFF2-40B4-BE49-F238E27FC236}">
                <a16:creationId xmlns:a16="http://schemas.microsoft.com/office/drawing/2014/main" id="{200A6A55-6CF4-3D7E-61F6-9285B9217070}"/>
              </a:ext>
            </a:extLst>
          </p:cNvPr>
          <p:cNvSpPr txBox="1"/>
          <p:nvPr/>
        </p:nvSpPr>
        <p:spPr>
          <a:xfrm>
            <a:off x="7796528" y="1640959"/>
            <a:ext cx="3974421" cy="369332"/>
          </a:xfrm>
          <a:prstGeom prst="rect">
            <a:avLst/>
          </a:prstGeom>
          <a:noFill/>
        </p:spPr>
        <p:txBody>
          <a:bodyPr wrap="none" rtlCol="0">
            <a:spAutoFit/>
          </a:bodyPr>
          <a:lstStyle/>
          <a:p>
            <a:r>
              <a:rPr lang="en-US" b="1" dirty="0">
                <a:latin typeface="Aptos" panose="020B0004020202020204" pitchFamily="34" charset="0"/>
              </a:rPr>
              <a:t>Self-Identified Race/Ethnicity Group</a:t>
            </a:r>
          </a:p>
        </p:txBody>
      </p:sp>
      <p:sp>
        <p:nvSpPr>
          <p:cNvPr id="8" name="Date Placeholder 3">
            <a:extLst>
              <a:ext uri="{FF2B5EF4-FFF2-40B4-BE49-F238E27FC236}">
                <a16:creationId xmlns:a16="http://schemas.microsoft.com/office/drawing/2014/main" id="{B494E28B-D624-2FB8-40D0-FF8CEFE23DF4}"/>
              </a:ext>
            </a:extLst>
          </p:cNvPr>
          <p:cNvSpPr>
            <a:spLocks noGrp="1"/>
          </p:cNvSpPr>
          <p:nvPr>
            <p:ph type="dt" sz="half" idx="10"/>
          </p:nvPr>
        </p:nvSpPr>
        <p:spPr>
          <a:xfrm>
            <a:off x="838200" y="6356350"/>
            <a:ext cx="2743200" cy="365125"/>
          </a:xfrm>
        </p:spPr>
        <p:txBody>
          <a:bodyPr/>
          <a:lstStyle/>
          <a:p>
            <a:r>
              <a:rPr lang="en-US" dirty="0"/>
              <a:t>5/31/2024</a:t>
            </a:r>
          </a:p>
        </p:txBody>
      </p:sp>
    </p:spTree>
    <p:extLst>
      <p:ext uri="{BB962C8B-B14F-4D97-AF65-F5344CB8AC3E}">
        <p14:creationId xmlns:p14="http://schemas.microsoft.com/office/powerpoint/2010/main" val="52833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FE544-40A2-1D45-915F-C2B3A57DDE7F}"/>
              </a:ext>
            </a:extLst>
          </p:cNvPr>
          <p:cNvSpPr>
            <a:spLocks noGrp="1"/>
          </p:cNvSpPr>
          <p:nvPr>
            <p:ph type="title"/>
          </p:nvPr>
        </p:nvSpPr>
        <p:spPr/>
        <p:txBody>
          <a:bodyPr/>
          <a:lstStyle/>
          <a:p>
            <a:r>
              <a:rPr lang="en-US" dirty="0"/>
              <a:t>Ancestral origins are important for health disparities research</a:t>
            </a:r>
          </a:p>
        </p:txBody>
      </p:sp>
      <p:sp>
        <p:nvSpPr>
          <p:cNvPr id="3" name="Content Placeholder 2">
            <a:extLst>
              <a:ext uri="{FF2B5EF4-FFF2-40B4-BE49-F238E27FC236}">
                <a16:creationId xmlns:a16="http://schemas.microsoft.com/office/drawing/2014/main" id="{E94F3345-A995-7B42-ACC1-AEC465C9691E}"/>
              </a:ext>
            </a:extLst>
          </p:cNvPr>
          <p:cNvSpPr>
            <a:spLocks noGrp="1"/>
          </p:cNvSpPr>
          <p:nvPr>
            <p:ph idx="1"/>
          </p:nvPr>
        </p:nvSpPr>
        <p:spPr/>
        <p:txBody>
          <a:bodyPr>
            <a:normAutofit/>
          </a:bodyPr>
          <a:lstStyle/>
          <a:p>
            <a:r>
              <a:rPr lang="en-US" b="1" dirty="0">
                <a:latin typeface="Aptos" panose="020B0004020202020204" pitchFamily="34" charset="0"/>
              </a:rPr>
              <a:t>Ancestral origins </a:t>
            </a:r>
            <a:r>
              <a:rPr lang="en-US" dirty="0">
                <a:latin typeface="Aptos" panose="020B0004020202020204" pitchFamily="34" charset="0"/>
              </a:rPr>
              <a:t>is used here to include both genetic ancestry and self-identified race/ethnicity</a:t>
            </a:r>
          </a:p>
          <a:p>
            <a:endParaRPr lang="en-US" dirty="0">
              <a:latin typeface="Aptos" panose="020B0004020202020204" pitchFamily="34" charset="0"/>
            </a:endParaRPr>
          </a:p>
          <a:p>
            <a:pPr lvl="1"/>
            <a:r>
              <a:rPr lang="en-US" dirty="0">
                <a:latin typeface="Aptos" panose="020B0004020202020204" pitchFamily="34" charset="0"/>
              </a:rPr>
              <a:t>Genetic ancestry (GA) represents systematic allele frequency differences among populations</a:t>
            </a:r>
          </a:p>
          <a:p>
            <a:pPr lvl="1"/>
            <a:endParaRPr lang="en-US" dirty="0">
              <a:latin typeface="Aptos" panose="020B0004020202020204" pitchFamily="34" charset="0"/>
            </a:endParaRPr>
          </a:p>
          <a:p>
            <a:pPr lvl="1"/>
            <a:r>
              <a:rPr lang="en-US" dirty="0">
                <a:latin typeface="Aptos" panose="020B0004020202020204" pitchFamily="34" charset="0"/>
              </a:rPr>
              <a:t>Self-identified race/ethnicity (SIRE) represents social experiences</a:t>
            </a:r>
          </a:p>
          <a:p>
            <a:pPr lvl="1"/>
            <a:endParaRPr lang="en-US" dirty="0">
              <a:latin typeface="Aptos" panose="020B0004020202020204" pitchFamily="34" charset="0"/>
            </a:endParaRPr>
          </a:p>
          <a:p>
            <a:r>
              <a:rPr lang="en-US" dirty="0">
                <a:latin typeface="Aptos" panose="020B0004020202020204" pitchFamily="34" charset="0"/>
              </a:rPr>
              <a:t>Depending on definitions, SIRE and GA may be correlated for certain groups</a:t>
            </a:r>
          </a:p>
        </p:txBody>
      </p:sp>
      <p:sp>
        <p:nvSpPr>
          <p:cNvPr id="5" name="Slide Number Placeholder 4">
            <a:extLst>
              <a:ext uri="{FF2B5EF4-FFF2-40B4-BE49-F238E27FC236}">
                <a16:creationId xmlns:a16="http://schemas.microsoft.com/office/drawing/2014/main" id="{71A4A4D9-45A2-A749-9244-22503C3475F5}"/>
              </a:ext>
            </a:extLst>
          </p:cNvPr>
          <p:cNvSpPr>
            <a:spLocks noGrp="1"/>
          </p:cNvSpPr>
          <p:nvPr>
            <p:ph type="sldNum" sz="quarter" idx="12"/>
          </p:nvPr>
        </p:nvSpPr>
        <p:spPr/>
        <p:txBody>
          <a:bodyPr/>
          <a:lstStyle/>
          <a:p>
            <a:fld id="{4AA5B39A-7866-854B-AE98-77F857E4E26B}" type="slidenum">
              <a:rPr lang="en-US" smtClean="0"/>
              <a:t>21</a:t>
            </a:fld>
            <a:endParaRPr lang="en-US"/>
          </a:p>
        </p:txBody>
      </p:sp>
      <p:sp>
        <p:nvSpPr>
          <p:cNvPr id="6" name="Date Placeholder 3">
            <a:extLst>
              <a:ext uri="{FF2B5EF4-FFF2-40B4-BE49-F238E27FC236}">
                <a16:creationId xmlns:a16="http://schemas.microsoft.com/office/drawing/2014/main" id="{8C748363-EC28-6AC1-85F5-4AE884A15988}"/>
              </a:ext>
            </a:extLst>
          </p:cNvPr>
          <p:cNvSpPr>
            <a:spLocks noGrp="1"/>
          </p:cNvSpPr>
          <p:nvPr>
            <p:ph type="dt" sz="half" idx="10"/>
          </p:nvPr>
        </p:nvSpPr>
        <p:spPr>
          <a:xfrm>
            <a:off x="838200" y="6356350"/>
            <a:ext cx="2743200" cy="365125"/>
          </a:xfrm>
        </p:spPr>
        <p:txBody>
          <a:bodyPr/>
          <a:lstStyle/>
          <a:p>
            <a:r>
              <a:rPr lang="en-US" dirty="0"/>
              <a:t>5/31/2024</a:t>
            </a:r>
          </a:p>
        </p:txBody>
      </p:sp>
    </p:spTree>
    <p:extLst>
      <p:ext uri="{BB962C8B-B14F-4D97-AF65-F5344CB8AC3E}">
        <p14:creationId xmlns:p14="http://schemas.microsoft.com/office/powerpoint/2010/main" val="1242419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8940-2507-F5FB-5734-DEC1E7E42A0A}"/>
              </a:ext>
            </a:extLst>
          </p:cNvPr>
          <p:cNvSpPr>
            <a:spLocks noGrp="1"/>
          </p:cNvSpPr>
          <p:nvPr>
            <p:ph type="title"/>
          </p:nvPr>
        </p:nvSpPr>
        <p:spPr/>
        <p:txBody>
          <a:bodyPr/>
          <a:lstStyle/>
          <a:p>
            <a:r>
              <a:rPr lang="en-US" dirty="0"/>
              <a:t>Using genomic data to characterize diversity</a:t>
            </a:r>
          </a:p>
        </p:txBody>
      </p:sp>
      <p:sp>
        <p:nvSpPr>
          <p:cNvPr id="3" name="Content Placeholder 2">
            <a:extLst>
              <a:ext uri="{FF2B5EF4-FFF2-40B4-BE49-F238E27FC236}">
                <a16:creationId xmlns:a16="http://schemas.microsoft.com/office/drawing/2014/main" id="{9570E48D-9087-D07B-A1E6-29C4FAA670B6}"/>
              </a:ext>
            </a:extLst>
          </p:cNvPr>
          <p:cNvSpPr>
            <a:spLocks noGrp="1"/>
          </p:cNvSpPr>
          <p:nvPr>
            <p:ph idx="1"/>
          </p:nvPr>
        </p:nvSpPr>
        <p:spPr/>
        <p:txBody>
          <a:bodyPr/>
          <a:lstStyle/>
          <a:p>
            <a:r>
              <a:rPr lang="en-US" dirty="0"/>
              <a:t>How can we use genomic information from many individuals from different populations?</a:t>
            </a:r>
          </a:p>
          <a:p>
            <a:endParaRPr lang="en-US" dirty="0"/>
          </a:p>
          <a:p>
            <a:pPr lvl="1"/>
            <a:r>
              <a:rPr lang="en-US" dirty="0"/>
              <a:t>What can it help us learn about population structure?</a:t>
            </a:r>
          </a:p>
        </p:txBody>
      </p:sp>
      <p:sp>
        <p:nvSpPr>
          <p:cNvPr id="4" name="Date Placeholder 3">
            <a:extLst>
              <a:ext uri="{FF2B5EF4-FFF2-40B4-BE49-F238E27FC236}">
                <a16:creationId xmlns:a16="http://schemas.microsoft.com/office/drawing/2014/main" id="{F580D3B5-0D18-EDE6-289F-ACD87518DB1D}"/>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B96B6BF5-34AB-421C-F6AA-A2BDE182A1C7}"/>
              </a:ext>
            </a:extLst>
          </p:cNvPr>
          <p:cNvSpPr>
            <a:spLocks noGrp="1"/>
          </p:cNvSpPr>
          <p:nvPr>
            <p:ph type="sldNum" sz="quarter" idx="12"/>
          </p:nvPr>
        </p:nvSpPr>
        <p:spPr/>
        <p:txBody>
          <a:bodyPr/>
          <a:lstStyle/>
          <a:p>
            <a:fld id="{63CA5BDF-CCF5-FD4E-8DB5-0576DCFD5CCF}" type="slidenum">
              <a:rPr lang="en-US" smtClean="0"/>
              <a:t>22</a:t>
            </a:fld>
            <a:endParaRPr lang="en-US"/>
          </a:p>
        </p:txBody>
      </p:sp>
    </p:spTree>
    <p:extLst>
      <p:ext uri="{BB962C8B-B14F-4D97-AF65-F5344CB8AC3E}">
        <p14:creationId xmlns:p14="http://schemas.microsoft.com/office/powerpoint/2010/main" val="47018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393E-C97E-0266-A1EC-96F8641D9CEB}"/>
              </a:ext>
            </a:extLst>
          </p:cNvPr>
          <p:cNvSpPr>
            <a:spLocks noGrp="1"/>
          </p:cNvSpPr>
          <p:nvPr>
            <p:ph type="title"/>
          </p:nvPr>
        </p:nvSpPr>
        <p:spPr/>
        <p:txBody>
          <a:bodyPr/>
          <a:lstStyle/>
          <a:p>
            <a:r>
              <a:rPr lang="en-US" dirty="0"/>
              <a:t>Heterozygosity as a measure of diversity</a:t>
            </a:r>
          </a:p>
        </p:txBody>
      </p:sp>
      <p:sp>
        <p:nvSpPr>
          <p:cNvPr id="3" name="Content Placeholder 2">
            <a:extLst>
              <a:ext uri="{FF2B5EF4-FFF2-40B4-BE49-F238E27FC236}">
                <a16:creationId xmlns:a16="http://schemas.microsoft.com/office/drawing/2014/main" id="{C4F6FED4-5E86-D347-1274-7F79265673D1}"/>
              </a:ext>
            </a:extLst>
          </p:cNvPr>
          <p:cNvSpPr>
            <a:spLocks noGrp="1"/>
          </p:cNvSpPr>
          <p:nvPr>
            <p:ph idx="1"/>
          </p:nvPr>
        </p:nvSpPr>
        <p:spPr>
          <a:xfrm>
            <a:off x="838200" y="5071770"/>
            <a:ext cx="10515600" cy="1105192"/>
          </a:xfrm>
          <a:solidFill>
            <a:schemeClr val="bg1"/>
          </a:solidFill>
        </p:spPr>
        <p:txBody>
          <a:bodyPr/>
          <a:lstStyle/>
          <a:p>
            <a:pPr marL="0" indent="0" algn="ctr">
              <a:buNone/>
            </a:pPr>
            <a:r>
              <a:rPr lang="en-US" dirty="0"/>
              <a:t>Higher heterozygosity </a:t>
            </a:r>
            <a:r>
              <a:rPr lang="en-US" dirty="0">
                <a:sym typeface="Wingdings" pitchFamily="2" charset="2"/>
              </a:rPr>
              <a:t> higher genetic diversity</a:t>
            </a:r>
            <a:endParaRPr lang="en-US" dirty="0"/>
          </a:p>
        </p:txBody>
      </p:sp>
      <p:sp>
        <p:nvSpPr>
          <p:cNvPr id="4" name="Date Placeholder 3">
            <a:extLst>
              <a:ext uri="{FF2B5EF4-FFF2-40B4-BE49-F238E27FC236}">
                <a16:creationId xmlns:a16="http://schemas.microsoft.com/office/drawing/2014/main" id="{03098517-B427-38DE-648D-09291AB7D053}"/>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F7CEF086-EBF0-5F8A-2529-63D70F986A57}"/>
              </a:ext>
            </a:extLst>
          </p:cNvPr>
          <p:cNvSpPr>
            <a:spLocks noGrp="1"/>
          </p:cNvSpPr>
          <p:nvPr>
            <p:ph type="sldNum" sz="quarter" idx="12"/>
          </p:nvPr>
        </p:nvSpPr>
        <p:spPr/>
        <p:txBody>
          <a:bodyPr/>
          <a:lstStyle/>
          <a:p>
            <a:fld id="{63CA5BDF-CCF5-FD4E-8DB5-0576DCFD5CCF}" type="slidenum">
              <a:rPr lang="en-US" smtClean="0"/>
              <a:t>23</a:t>
            </a:fld>
            <a:endParaRPr lang="en-US"/>
          </a:p>
        </p:txBody>
      </p:sp>
      <p:sp>
        <p:nvSpPr>
          <p:cNvPr id="9" name="Freeform 8">
            <a:extLst>
              <a:ext uri="{FF2B5EF4-FFF2-40B4-BE49-F238E27FC236}">
                <a16:creationId xmlns:a16="http://schemas.microsoft.com/office/drawing/2014/main" id="{BDFE4679-E83F-B56E-9F9D-9DFFF466D3ED}"/>
              </a:ext>
            </a:extLst>
          </p:cNvPr>
          <p:cNvSpPr/>
          <p:nvPr/>
        </p:nvSpPr>
        <p:spPr>
          <a:xfrm>
            <a:off x="2682909" y="2315189"/>
            <a:ext cx="7918101" cy="660079"/>
          </a:xfrm>
          <a:custGeom>
            <a:avLst/>
            <a:gdLst>
              <a:gd name="connsiteX0" fmla="*/ 0 w 7918101"/>
              <a:gd name="connsiteY0" fmla="*/ 281643 h 660079"/>
              <a:gd name="connsiteX1" fmla="*/ 1195754 w 7918101"/>
              <a:gd name="connsiteY1" fmla="*/ 653432 h 660079"/>
              <a:gd name="connsiteX2" fmla="*/ 2723104 w 7918101"/>
              <a:gd name="connsiteY2" fmla="*/ 289 h 660079"/>
              <a:gd name="connsiteX3" fmla="*/ 6310365 w 7918101"/>
              <a:gd name="connsiteY3" fmla="*/ 562996 h 660079"/>
              <a:gd name="connsiteX4" fmla="*/ 7918101 w 7918101"/>
              <a:gd name="connsiteY4" fmla="*/ 289 h 66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101" h="660079">
                <a:moveTo>
                  <a:pt x="0" y="281643"/>
                </a:moveTo>
                <a:cubicBezTo>
                  <a:pt x="370951" y="490983"/>
                  <a:pt x="741903" y="700324"/>
                  <a:pt x="1195754" y="653432"/>
                </a:cubicBezTo>
                <a:cubicBezTo>
                  <a:pt x="1649605" y="606540"/>
                  <a:pt x="1870669" y="15362"/>
                  <a:pt x="2723104" y="289"/>
                </a:cubicBezTo>
                <a:cubicBezTo>
                  <a:pt x="3575539" y="-14784"/>
                  <a:pt x="5444532" y="562996"/>
                  <a:pt x="6310365" y="562996"/>
                </a:cubicBezTo>
                <a:cubicBezTo>
                  <a:pt x="7176198" y="562996"/>
                  <a:pt x="7547149" y="281642"/>
                  <a:pt x="7918101" y="289"/>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FD5F8082-8578-293B-079C-035DBCEEEF4D}"/>
              </a:ext>
            </a:extLst>
          </p:cNvPr>
          <p:cNvSpPr/>
          <p:nvPr/>
        </p:nvSpPr>
        <p:spPr>
          <a:xfrm>
            <a:off x="2682909" y="3098960"/>
            <a:ext cx="7918101" cy="660079"/>
          </a:xfrm>
          <a:custGeom>
            <a:avLst/>
            <a:gdLst>
              <a:gd name="connsiteX0" fmla="*/ 0 w 7918101"/>
              <a:gd name="connsiteY0" fmla="*/ 281643 h 660079"/>
              <a:gd name="connsiteX1" fmla="*/ 1195754 w 7918101"/>
              <a:gd name="connsiteY1" fmla="*/ 653432 h 660079"/>
              <a:gd name="connsiteX2" fmla="*/ 2723104 w 7918101"/>
              <a:gd name="connsiteY2" fmla="*/ 289 h 660079"/>
              <a:gd name="connsiteX3" fmla="*/ 6310365 w 7918101"/>
              <a:gd name="connsiteY3" fmla="*/ 562996 h 660079"/>
              <a:gd name="connsiteX4" fmla="*/ 7918101 w 7918101"/>
              <a:gd name="connsiteY4" fmla="*/ 289 h 66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8101" h="660079">
                <a:moveTo>
                  <a:pt x="0" y="281643"/>
                </a:moveTo>
                <a:cubicBezTo>
                  <a:pt x="370951" y="490983"/>
                  <a:pt x="741903" y="700324"/>
                  <a:pt x="1195754" y="653432"/>
                </a:cubicBezTo>
                <a:cubicBezTo>
                  <a:pt x="1649605" y="606540"/>
                  <a:pt x="1870669" y="15362"/>
                  <a:pt x="2723104" y="289"/>
                </a:cubicBezTo>
                <a:cubicBezTo>
                  <a:pt x="3575539" y="-14784"/>
                  <a:pt x="5444532" y="562996"/>
                  <a:pt x="6310365" y="562996"/>
                </a:cubicBezTo>
                <a:cubicBezTo>
                  <a:pt x="7176198" y="562996"/>
                  <a:pt x="7547149" y="281642"/>
                  <a:pt x="7918101" y="289"/>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6684028-9285-84E3-EFDF-46E53B986D33}"/>
              </a:ext>
            </a:extLst>
          </p:cNvPr>
          <p:cNvSpPr txBox="1"/>
          <p:nvPr/>
        </p:nvSpPr>
        <p:spPr>
          <a:xfrm>
            <a:off x="1009116" y="2403706"/>
            <a:ext cx="1673793" cy="369332"/>
          </a:xfrm>
          <a:prstGeom prst="rect">
            <a:avLst/>
          </a:prstGeom>
          <a:noFill/>
        </p:spPr>
        <p:txBody>
          <a:bodyPr wrap="none" rtlCol="0">
            <a:spAutoFit/>
          </a:bodyPr>
          <a:lstStyle/>
          <a:p>
            <a:pPr algn="r"/>
            <a:r>
              <a:rPr lang="en-US" b="1" dirty="0">
                <a:solidFill>
                  <a:srgbClr val="0070C0"/>
                </a:solidFill>
                <a:latin typeface="Aptos" panose="020B0004020202020204" pitchFamily="34" charset="0"/>
              </a:rPr>
              <a:t>Maternal copy</a:t>
            </a:r>
          </a:p>
        </p:txBody>
      </p:sp>
      <p:sp>
        <p:nvSpPr>
          <p:cNvPr id="12" name="TextBox 11">
            <a:extLst>
              <a:ext uri="{FF2B5EF4-FFF2-40B4-BE49-F238E27FC236}">
                <a16:creationId xmlns:a16="http://schemas.microsoft.com/office/drawing/2014/main" id="{FD09896A-D7B0-49C0-41FB-E339DFB2DFE4}"/>
              </a:ext>
            </a:extLst>
          </p:cNvPr>
          <p:cNvSpPr txBox="1"/>
          <p:nvPr/>
        </p:nvSpPr>
        <p:spPr>
          <a:xfrm>
            <a:off x="1066055" y="3188128"/>
            <a:ext cx="1616854" cy="369332"/>
          </a:xfrm>
          <a:prstGeom prst="rect">
            <a:avLst/>
          </a:prstGeom>
          <a:noFill/>
        </p:spPr>
        <p:txBody>
          <a:bodyPr wrap="none" rtlCol="0">
            <a:spAutoFit/>
          </a:bodyPr>
          <a:lstStyle/>
          <a:p>
            <a:pPr algn="r"/>
            <a:r>
              <a:rPr lang="en-US" b="1" dirty="0">
                <a:solidFill>
                  <a:srgbClr val="00B050"/>
                </a:solidFill>
                <a:latin typeface="Aptos" panose="020B0004020202020204" pitchFamily="34" charset="0"/>
              </a:rPr>
              <a:t>Paternal copy</a:t>
            </a:r>
          </a:p>
        </p:txBody>
      </p:sp>
      <p:sp>
        <p:nvSpPr>
          <p:cNvPr id="13" name="TextBox 12">
            <a:extLst>
              <a:ext uri="{FF2B5EF4-FFF2-40B4-BE49-F238E27FC236}">
                <a16:creationId xmlns:a16="http://schemas.microsoft.com/office/drawing/2014/main" id="{A1D521ED-0325-CA9D-C3C6-82113F1D45A1}"/>
              </a:ext>
            </a:extLst>
          </p:cNvPr>
          <p:cNvSpPr txBox="1"/>
          <p:nvPr/>
        </p:nvSpPr>
        <p:spPr>
          <a:xfrm>
            <a:off x="4049404" y="2605936"/>
            <a:ext cx="322524" cy="369332"/>
          </a:xfrm>
          <a:prstGeom prst="rect">
            <a:avLst/>
          </a:prstGeom>
          <a:solidFill>
            <a:schemeClr val="bg1"/>
          </a:solidFill>
        </p:spPr>
        <p:txBody>
          <a:bodyPr wrap="none" rtlCol="0">
            <a:spAutoFit/>
          </a:bodyPr>
          <a:lstStyle/>
          <a:p>
            <a:r>
              <a:rPr lang="en-US" dirty="0">
                <a:solidFill>
                  <a:schemeClr val="accent6">
                    <a:lumMod val="60000"/>
                    <a:lumOff val="40000"/>
                  </a:schemeClr>
                </a:solidFill>
                <a:latin typeface="Monaco" pitchFamily="2" charset="77"/>
              </a:rPr>
              <a:t>A</a:t>
            </a:r>
          </a:p>
        </p:txBody>
      </p:sp>
      <p:sp>
        <p:nvSpPr>
          <p:cNvPr id="14" name="TextBox 13">
            <a:extLst>
              <a:ext uri="{FF2B5EF4-FFF2-40B4-BE49-F238E27FC236}">
                <a16:creationId xmlns:a16="http://schemas.microsoft.com/office/drawing/2014/main" id="{E1520544-97E9-3586-1943-6A3E7CA97E4C}"/>
              </a:ext>
            </a:extLst>
          </p:cNvPr>
          <p:cNvSpPr txBox="1"/>
          <p:nvPr/>
        </p:nvSpPr>
        <p:spPr>
          <a:xfrm>
            <a:off x="4049404" y="3453429"/>
            <a:ext cx="322524" cy="369332"/>
          </a:xfrm>
          <a:prstGeom prst="rect">
            <a:avLst/>
          </a:prstGeom>
          <a:solidFill>
            <a:schemeClr val="bg1"/>
          </a:solidFill>
        </p:spPr>
        <p:txBody>
          <a:bodyPr wrap="none" rtlCol="0">
            <a:spAutoFit/>
          </a:bodyPr>
          <a:lstStyle/>
          <a:p>
            <a:r>
              <a:rPr lang="en-US" dirty="0">
                <a:solidFill>
                  <a:schemeClr val="accent6">
                    <a:lumMod val="60000"/>
                    <a:lumOff val="40000"/>
                  </a:schemeClr>
                </a:solidFill>
                <a:latin typeface="Monaco" pitchFamily="2" charset="77"/>
              </a:rPr>
              <a:t>A</a:t>
            </a:r>
          </a:p>
        </p:txBody>
      </p:sp>
      <p:sp>
        <p:nvSpPr>
          <p:cNvPr id="15" name="TextBox 14">
            <a:extLst>
              <a:ext uri="{FF2B5EF4-FFF2-40B4-BE49-F238E27FC236}">
                <a16:creationId xmlns:a16="http://schemas.microsoft.com/office/drawing/2014/main" id="{65769AE7-5EDB-652B-5E93-CB2F672AC10E}"/>
              </a:ext>
            </a:extLst>
          </p:cNvPr>
          <p:cNvSpPr txBox="1"/>
          <p:nvPr/>
        </p:nvSpPr>
        <p:spPr>
          <a:xfrm>
            <a:off x="7275823" y="2449819"/>
            <a:ext cx="322524" cy="369332"/>
          </a:xfrm>
          <a:prstGeom prst="rect">
            <a:avLst/>
          </a:prstGeom>
          <a:solidFill>
            <a:schemeClr val="bg1"/>
          </a:solidFill>
        </p:spPr>
        <p:txBody>
          <a:bodyPr wrap="none" rtlCol="0">
            <a:spAutoFit/>
          </a:bodyPr>
          <a:lstStyle/>
          <a:p>
            <a:r>
              <a:rPr lang="en-US" dirty="0">
                <a:solidFill>
                  <a:schemeClr val="accent1">
                    <a:lumMod val="60000"/>
                    <a:lumOff val="40000"/>
                  </a:schemeClr>
                </a:solidFill>
                <a:latin typeface="Monaco" pitchFamily="2" charset="77"/>
              </a:rPr>
              <a:t>T</a:t>
            </a:r>
          </a:p>
        </p:txBody>
      </p:sp>
      <p:sp>
        <p:nvSpPr>
          <p:cNvPr id="16" name="TextBox 15">
            <a:extLst>
              <a:ext uri="{FF2B5EF4-FFF2-40B4-BE49-F238E27FC236}">
                <a16:creationId xmlns:a16="http://schemas.microsoft.com/office/drawing/2014/main" id="{EB157F1E-7492-92FF-FAD2-078ED875C06E}"/>
              </a:ext>
            </a:extLst>
          </p:cNvPr>
          <p:cNvSpPr txBox="1"/>
          <p:nvPr/>
        </p:nvSpPr>
        <p:spPr>
          <a:xfrm>
            <a:off x="7275823" y="3260885"/>
            <a:ext cx="322524" cy="369332"/>
          </a:xfrm>
          <a:prstGeom prst="rect">
            <a:avLst/>
          </a:prstGeom>
          <a:solidFill>
            <a:schemeClr val="bg1"/>
          </a:solidFill>
        </p:spPr>
        <p:txBody>
          <a:bodyPr wrap="none" rtlCol="0">
            <a:spAutoFit/>
          </a:bodyPr>
          <a:lstStyle/>
          <a:p>
            <a:r>
              <a:rPr lang="en-US" dirty="0">
                <a:solidFill>
                  <a:schemeClr val="accent2">
                    <a:lumMod val="75000"/>
                  </a:schemeClr>
                </a:solidFill>
                <a:latin typeface="Monaco" pitchFamily="2" charset="77"/>
              </a:rPr>
              <a:t>G</a:t>
            </a:r>
          </a:p>
        </p:txBody>
      </p:sp>
      <p:sp>
        <p:nvSpPr>
          <p:cNvPr id="17" name="Rectangle 16">
            <a:extLst>
              <a:ext uri="{FF2B5EF4-FFF2-40B4-BE49-F238E27FC236}">
                <a16:creationId xmlns:a16="http://schemas.microsoft.com/office/drawing/2014/main" id="{20E693DE-CC87-A02A-ED09-F34B675C8192}"/>
              </a:ext>
            </a:extLst>
          </p:cNvPr>
          <p:cNvSpPr/>
          <p:nvPr/>
        </p:nvSpPr>
        <p:spPr>
          <a:xfrm>
            <a:off x="3939788" y="2449819"/>
            <a:ext cx="541175" cy="1514501"/>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307A64-2E42-64F2-5AB4-FA652F5F7BA8}"/>
              </a:ext>
            </a:extLst>
          </p:cNvPr>
          <p:cNvSpPr/>
          <p:nvPr/>
        </p:nvSpPr>
        <p:spPr>
          <a:xfrm>
            <a:off x="7168182" y="2244538"/>
            <a:ext cx="541175" cy="15145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640DE9-0CDF-2E77-A0BD-202705164F20}"/>
              </a:ext>
            </a:extLst>
          </p:cNvPr>
          <p:cNvSpPr txBox="1"/>
          <p:nvPr/>
        </p:nvSpPr>
        <p:spPr>
          <a:xfrm>
            <a:off x="3393255" y="3960553"/>
            <a:ext cx="1541512" cy="369332"/>
          </a:xfrm>
          <a:prstGeom prst="rect">
            <a:avLst/>
          </a:prstGeom>
          <a:noFill/>
        </p:spPr>
        <p:txBody>
          <a:bodyPr wrap="none" rtlCol="0">
            <a:spAutoFit/>
          </a:bodyPr>
          <a:lstStyle/>
          <a:p>
            <a:pPr algn="r"/>
            <a:r>
              <a:rPr lang="en-US" b="1" dirty="0">
                <a:solidFill>
                  <a:srgbClr val="002060"/>
                </a:solidFill>
                <a:latin typeface="Aptos" panose="020B0004020202020204" pitchFamily="34" charset="0"/>
              </a:rPr>
              <a:t>Homozygous</a:t>
            </a:r>
          </a:p>
        </p:txBody>
      </p:sp>
      <p:sp>
        <p:nvSpPr>
          <p:cNvPr id="20" name="TextBox 19">
            <a:extLst>
              <a:ext uri="{FF2B5EF4-FFF2-40B4-BE49-F238E27FC236}">
                <a16:creationId xmlns:a16="http://schemas.microsoft.com/office/drawing/2014/main" id="{514C64DF-8E0D-E4D1-154B-09911D5AC2DD}"/>
              </a:ext>
            </a:extLst>
          </p:cNvPr>
          <p:cNvSpPr txBox="1"/>
          <p:nvPr/>
        </p:nvSpPr>
        <p:spPr>
          <a:xfrm>
            <a:off x="6625709" y="3773974"/>
            <a:ext cx="1622752" cy="369332"/>
          </a:xfrm>
          <a:prstGeom prst="rect">
            <a:avLst/>
          </a:prstGeom>
          <a:noFill/>
        </p:spPr>
        <p:txBody>
          <a:bodyPr wrap="none" rtlCol="0">
            <a:spAutoFit/>
          </a:bodyPr>
          <a:lstStyle/>
          <a:p>
            <a:pPr algn="r"/>
            <a:r>
              <a:rPr lang="en-US" b="1" dirty="0">
                <a:solidFill>
                  <a:srgbClr val="FF0000"/>
                </a:solidFill>
                <a:latin typeface="Aptos" panose="020B0004020202020204" pitchFamily="34" charset="0"/>
              </a:rPr>
              <a:t>Heterozygous</a:t>
            </a:r>
          </a:p>
        </p:txBody>
      </p:sp>
    </p:spTree>
    <p:extLst>
      <p:ext uri="{BB962C8B-B14F-4D97-AF65-F5344CB8AC3E}">
        <p14:creationId xmlns:p14="http://schemas.microsoft.com/office/powerpoint/2010/main" val="1083097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3BCC-44B8-E1E4-8BFA-7932E45C45B2}"/>
              </a:ext>
            </a:extLst>
          </p:cNvPr>
          <p:cNvSpPr>
            <a:spLocks noGrp="1"/>
          </p:cNvSpPr>
          <p:nvPr>
            <p:ph type="title"/>
          </p:nvPr>
        </p:nvSpPr>
        <p:spPr/>
        <p:txBody>
          <a:bodyPr/>
          <a:lstStyle/>
          <a:p>
            <a:r>
              <a:rPr lang="en-US" dirty="0"/>
              <a:t>Statistical intuition for population heterozygosity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A74162-C195-FB26-A868-B8452F613228}"/>
                  </a:ext>
                </a:extLst>
              </p:cNvPr>
              <p:cNvSpPr>
                <a:spLocks noGrp="1"/>
              </p:cNvSpPr>
              <p:nvPr>
                <p:ph idx="1"/>
              </p:nvPr>
            </p:nvSpPr>
            <p:spPr/>
            <p:txBody>
              <a:bodyPr>
                <a:normAutofit lnSpcReduction="10000"/>
              </a:bodyPr>
              <a:lstStyle/>
              <a:p>
                <a:r>
                  <a:rPr lang="en-US" dirty="0"/>
                  <a:t>Each biallelic SNP can be modeled as a binomial distribution:</a:t>
                </a:r>
              </a:p>
              <a:p>
                <a:endParaRPr lang="en-US" dirty="0"/>
              </a:p>
              <a:p>
                <a:endParaRPr lang="en-US" dirty="0"/>
              </a:p>
              <a:p>
                <a:pPr marL="0" indent="0">
                  <a:buNone/>
                </a:pPr>
                <a:endParaRPr lang="en-US" dirty="0"/>
              </a:p>
              <a:p>
                <a:pPr lvl="1"/>
                <a:endParaRPr lang="en-US" dirty="0"/>
              </a:p>
              <a:p>
                <a:pPr lvl="1"/>
                <a:endParaRPr lang="en-US" dirty="0"/>
              </a:p>
              <a:p>
                <a:pPr lvl="1"/>
                <a14:m>
                  <m:oMath xmlns:m="http://schemas.openxmlformats.org/officeDocument/2006/math">
                    <m:r>
                      <a:rPr lang="en-US" sz="2000" b="0" i="1" smtClean="0">
                        <a:latin typeface="Cambria Math" panose="02040503050406030204" pitchFamily="18" charset="0"/>
                      </a:rPr>
                      <m:t>𝑛</m:t>
                    </m:r>
                  </m:oMath>
                </a14:m>
                <a:r>
                  <a:rPr lang="en-US" sz="2000" dirty="0"/>
                  <a:t> is 2 </a:t>
                </a:r>
                <a:r>
                  <a:rPr lang="en-US" sz="2000" dirty="0">
                    <a:sym typeface="Wingdings" pitchFamily="2" charset="2"/>
                  </a:rPr>
                  <a:t> humans are diploid</a:t>
                </a:r>
              </a:p>
              <a:p>
                <a:pPr lvl="1"/>
                <a14:m>
                  <m:oMath xmlns:m="http://schemas.openxmlformats.org/officeDocument/2006/math">
                    <m:r>
                      <a:rPr lang="en-US" sz="2000" b="0" i="1" smtClean="0">
                        <a:latin typeface="Cambria Math" panose="02040503050406030204" pitchFamily="18" charset="0"/>
                      </a:rPr>
                      <m:t>𝑝</m:t>
                    </m:r>
                  </m:oMath>
                </a14:m>
                <a:r>
                  <a:rPr lang="en-US" sz="2000" dirty="0"/>
                  <a:t> is the frequency of allele 1</a:t>
                </a:r>
              </a:p>
              <a:p>
                <a:pPr lvl="1"/>
                <a14:m>
                  <m:oMath xmlns:m="http://schemas.openxmlformats.org/officeDocument/2006/math">
                    <m:r>
                      <a:rPr lang="en-US" sz="2000" b="0" i="1" smtClean="0">
                        <a:latin typeface="Cambria Math" panose="02040503050406030204" pitchFamily="18" charset="0"/>
                      </a:rPr>
                      <m:t>𝑞</m:t>
                    </m:r>
                  </m:oMath>
                </a14:m>
                <a:r>
                  <a:rPr lang="en-US" sz="2000" dirty="0"/>
                  <a:t> is the frequency of allele 2 (also represented as </a:t>
                </a:r>
                <a14:m>
                  <m:oMath xmlns:m="http://schemas.openxmlformats.org/officeDocument/2006/math">
                    <m:r>
                      <a:rPr lang="en-US" sz="2000" i="1" dirty="0" smtClean="0">
                        <a:latin typeface="Cambria Math" panose="02040503050406030204" pitchFamily="18" charset="0"/>
                      </a:rPr>
                      <m:t>1−</m:t>
                    </m:r>
                    <m:r>
                      <a:rPr lang="en-US" sz="2000" i="1" dirty="0" smtClean="0">
                        <a:latin typeface="Cambria Math" panose="02040503050406030204" pitchFamily="18" charset="0"/>
                      </a:rPr>
                      <m:t>𝑝</m:t>
                    </m:r>
                  </m:oMath>
                </a14:m>
                <a:r>
                  <a:rPr lang="en-US" sz="2000" dirty="0"/>
                  <a:t>)</a:t>
                </a:r>
              </a:p>
              <a:p>
                <a:endParaRPr lang="en-US" sz="2000" dirty="0"/>
              </a:p>
              <a:p>
                <a:pPr lvl="1"/>
                <a:r>
                  <a:rPr lang="en-US" sz="2000" dirty="0"/>
                  <a:t>Variance: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.(1−</m:t>
                    </m:r>
                    <m:r>
                      <a:rPr lang="en-US" sz="2000" b="0" i="1" smtClean="0">
                        <a:latin typeface="Cambria Math" panose="02040503050406030204" pitchFamily="18" charset="0"/>
                      </a:rPr>
                      <m:t>𝑝</m:t>
                    </m:r>
                    <m:r>
                      <a:rPr lang="en-US" sz="2000" b="0" i="1" smtClean="0">
                        <a:latin typeface="Cambria Math" panose="02040503050406030204" pitchFamily="18" charset="0"/>
                      </a:rPr>
                      <m:t>)</m:t>
                    </m:r>
                  </m:oMath>
                </a14:m>
                <a:r>
                  <a:rPr lang="en-US" sz="2000" dirty="0"/>
                  <a:t> – this is how heterozygosity is estimated</a:t>
                </a:r>
              </a:p>
              <a:p>
                <a:pPr lvl="1"/>
                <a:endParaRPr lang="en-US" dirty="0">
                  <a:sym typeface="Wingdings" pitchFamily="2" charset="2"/>
                </a:endParaRPr>
              </a:p>
              <a:p>
                <a:pPr lvl="1"/>
                <a:endParaRPr lang="en-US" dirty="0"/>
              </a:p>
            </p:txBody>
          </p:sp>
        </mc:Choice>
        <mc:Fallback xmlns="">
          <p:sp>
            <p:nvSpPr>
              <p:cNvPr id="3" name="Content Placeholder 2">
                <a:extLst>
                  <a:ext uri="{FF2B5EF4-FFF2-40B4-BE49-F238E27FC236}">
                    <a16:creationId xmlns:a16="http://schemas.microsoft.com/office/drawing/2014/main" id="{AFA74162-C195-FB26-A868-B8452F613228}"/>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58A8072-04B6-2E21-3E8C-2C8667E98ECF}"/>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52A1FBC5-FD95-0720-CC37-577EA8A17B8E}"/>
              </a:ext>
            </a:extLst>
          </p:cNvPr>
          <p:cNvSpPr>
            <a:spLocks noGrp="1"/>
          </p:cNvSpPr>
          <p:nvPr>
            <p:ph type="sldNum" sz="quarter" idx="12"/>
          </p:nvPr>
        </p:nvSpPr>
        <p:spPr/>
        <p:txBody>
          <a:bodyPr/>
          <a:lstStyle/>
          <a:p>
            <a:fld id="{63CA5BDF-CCF5-FD4E-8DB5-0576DCFD5CCF}" type="slidenum">
              <a:rPr lang="en-US" smtClean="0"/>
              <a:t>24</a:t>
            </a:fld>
            <a:endParaRPr lang="en-US"/>
          </a:p>
        </p:txBody>
      </p:sp>
      <p:sp>
        <p:nvSpPr>
          <p:cNvPr id="6" name="TextBox 5">
            <a:extLst>
              <a:ext uri="{FF2B5EF4-FFF2-40B4-BE49-F238E27FC236}">
                <a16:creationId xmlns:a16="http://schemas.microsoft.com/office/drawing/2014/main" id="{DA23B8C0-63AB-6CFF-57D1-8EFB67BF60AA}"/>
              </a:ext>
            </a:extLst>
          </p:cNvPr>
          <p:cNvSpPr txBox="1"/>
          <p:nvPr/>
        </p:nvSpPr>
        <p:spPr>
          <a:xfrm>
            <a:off x="3844212" y="3228945"/>
            <a:ext cx="4038991" cy="400110"/>
          </a:xfrm>
          <a:prstGeom prst="rect">
            <a:avLst/>
          </a:prstGeom>
          <a:noFill/>
        </p:spPr>
        <p:txBody>
          <a:bodyPr wrap="none" rtlCol="0">
            <a:spAutoFit/>
          </a:bodyPr>
          <a:lstStyle/>
          <a:p>
            <a:r>
              <a:rPr lang="en-US" sz="2000" dirty="0">
                <a:solidFill>
                  <a:srgbClr val="0070C0"/>
                </a:solidFill>
                <a:latin typeface="Aptos" panose="020B0004020202020204" pitchFamily="34" charset="0"/>
              </a:rPr>
              <a:t>rs334</a:t>
            </a:r>
            <a:r>
              <a:rPr lang="en-US" sz="2000" dirty="0">
                <a:latin typeface="Aptos" panose="020B0004020202020204" pitchFamily="34" charset="0"/>
              </a:rPr>
              <a:t>       </a:t>
            </a:r>
            <a:r>
              <a:rPr lang="en-US" sz="2000" dirty="0">
                <a:solidFill>
                  <a:srgbClr val="00B050"/>
                </a:solidFill>
                <a:latin typeface="Aptos" panose="020B0004020202020204" pitchFamily="34" charset="0"/>
              </a:rPr>
              <a:t>chr11 : 5,227,002 </a:t>
            </a:r>
            <a:r>
              <a:rPr lang="en-US" sz="2000" dirty="0">
                <a:latin typeface="Aptos" panose="020B0004020202020204" pitchFamily="34" charset="0"/>
              </a:rPr>
              <a:t>:   </a:t>
            </a:r>
            <a:r>
              <a:rPr lang="en-US" sz="2000" dirty="0">
                <a:solidFill>
                  <a:schemeClr val="accent6">
                    <a:lumMod val="60000"/>
                    <a:lumOff val="40000"/>
                  </a:schemeClr>
                </a:solidFill>
                <a:latin typeface="Aptos" panose="020B0004020202020204" pitchFamily="34" charset="0"/>
              </a:rPr>
              <a:t>T</a:t>
            </a:r>
            <a:r>
              <a:rPr lang="en-US" sz="2000" dirty="0">
                <a:latin typeface="Aptos" panose="020B0004020202020204" pitchFamily="34" charset="0"/>
              </a:rPr>
              <a:t>   :   </a:t>
            </a:r>
            <a:r>
              <a:rPr lang="en-US" sz="2000" dirty="0">
                <a:solidFill>
                  <a:schemeClr val="accent5">
                    <a:lumMod val="60000"/>
                    <a:lumOff val="40000"/>
                  </a:schemeClr>
                </a:solidFill>
                <a:latin typeface="Aptos" panose="020B0004020202020204" pitchFamily="34" charset="0"/>
              </a:rPr>
              <a:t>A</a:t>
            </a:r>
          </a:p>
        </p:txBody>
      </p:sp>
      <p:sp>
        <p:nvSpPr>
          <p:cNvPr id="7" name="TextBox 6">
            <a:extLst>
              <a:ext uri="{FF2B5EF4-FFF2-40B4-BE49-F238E27FC236}">
                <a16:creationId xmlns:a16="http://schemas.microsoft.com/office/drawing/2014/main" id="{ACF5E4F8-1C1D-7210-3CF9-0FFC9E876C6F}"/>
              </a:ext>
            </a:extLst>
          </p:cNvPr>
          <p:cNvSpPr txBox="1"/>
          <p:nvPr/>
        </p:nvSpPr>
        <p:spPr>
          <a:xfrm>
            <a:off x="3933879" y="2680226"/>
            <a:ext cx="589585" cy="369332"/>
          </a:xfrm>
          <a:prstGeom prst="rect">
            <a:avLst/>
          </a:prstGeom>
          <a:noFill/>
        </p:spPr>
        <p:txBody>
          <a:bodyPr wrap="none" rtlCol="0">
            <a:spAutoFit/>
          </a:bodyPr>
          <a:lstStyle/>
          <a:p>
            <a:r>
              <a:rPr lang="en-US" dirty="0" err="1">
                <a:solidFill>
                  <a:srgbClr val="0070C0"/>
                </a:solidFill>
                <a:latin typeface="Aptos" panose="020B0004020202020204" pitchFamily="34" charset="0"/>
              </a:rPr>
              <a:t>rsID</a:t>
            </a:r>
            <a:endParaRPr lang="en-US" dirty="0">
              <a:solidFill>
                <a:srgbClr val="0070C0"/>
              </a:solidFill>
              <a:latin typeface="Aptos" panose="020B0004020202020204" pitchFamily="34" charset="0"/>
            </a:endParaRPr>
          </a:p>
        </p:txBody>
      </p:sp>
      <p:cxnSp>
        <p:nvCxnSpPr>
          <p:cNvPr id="9" name="Straight Arrow Connector 8">
            <a:extLst>
              <a:ext uri="{FF2B5EF4-FFF2-40B4-BE49-F238E27FC236}">
                <a16:creationId xmlns:a16="http://schemas.microsoft.com/office/drawing/2014/main" id="{951F9EF2-25D3-59B1-93E8-2DB51F94EFD3}"/>
              </a:ext>
            </a:extLst>
          </p:cNvPr>
          <p:cNvCxnSpPr/>
          <p:nvPr/>
        </p:nvCxnSpPr>
        <p:spPr>
          <a:xfrm>
            <a:off x="4226766" y="3075346"/>
            <a:ext cx="0" cy="134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37C03A-A9CF-46DB-8DBD-A3AA87F67E4D}"/>
              </a:ext>
            </a:extLst>
          </p:cNvPr>
          <p:cNvSpPr txBox="1"/>
          <p:nvPr/>
        </p:nvSpPr>
        <p:spPr>
          <a:xfrm>
            <a:off x="4906616" y="2680226"/>
            <a:ext cx="2010872" cy="369332"/>
          </a:xfrm>
          <a:prstGeom prst="rect">
            <a:avLst/>
          </a:prstGeom>
          <a:noFill/>
        </p:spPr>
        <p:txBody>
          <a:bodyPr wrap="none" rtlCol="0">
            <a:spAutoFit/>
          </a:bodyPr>
          <a:lstStyle/>
          <a:p>
            <a:r>
              <a:rPr lang="en-US" dirty="0">
                <a:solidFill>
                  <a:srgbClr val="00B050"/>
                </a:solidFill>
                <a:latin typeface="Aptos" panose="020B0004020202020204" pitchFamily="34" charset="0"/>
              </a:rPr>
              <a:t>Genomic Location</a:t>
            </a:r>
          </a:p>
        </p:txBody>
      </p:sp>
      <p:sp>
        <p:nvSpPr>
          <p:cNvPr id="11" name="Right Brace 10">
            <a:extLst>
              <a:ext uri="{FF2B5EF4-FFF2-40B4-BE49-F238E27FC236}">
                <a16:creationId xmlns:a16="http://schemas.microsoft.com/office/drawing/2014/main" id="{9B32476D-F009-4C8E-D3FB-09D6ABF1CDC0}"/>
              </a:ext>
            </a:extLst>
          </p:cNvPr>
          <p:cNvSpPr/>
          <p:nvPr/>
        </p:nvSpPr>
        <p:spPr>
          <a:xfrm rot="16200000">
            <a:off x="5776649" y="2245759"/>
            <a:ext cx="134935" cy="1886701"/>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A3AF06-40D4-F20C-9B5B-EBDE9AE28A5D}"/>
              </a:ext>
            </a:extLst>
          </p:cNvPr>
          <p:cNvCxnSpPr>
            <a:cxnSpLocks/>
          </p:cNvCxnSpPr>
          <p:nvPr/>
        </p:nvCxnSpPr>
        <p:spPr>
          <a:xfrm flipV="1">
            <a:off x="7150266" y="3573449"/>
            <a:ext cx="0" cy="26445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291BDA-AD19-886B-5F43-83F5EE6DCD66}"/>
              </a:ext>
            </a:extLst>
          </p:cNvPr>
          <p:cNvCxnSpPr/>
          <p:nvPr/>
        </p:nvCxnSpPr>
        <p:spPr>
          <a:xfrm>
            <a:off x="7674386" y="3075346"/>
            <a:ext cx="0" cy="134937"/>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6355CB-BCAE-D1BB-74A7-F9DD18A3CCBB}"/>
                  </a:ext>
                </a:extLst>
              </p:cNvPr>
              <p:cNvSpPr txBox="1"/>
              <p:nvPr/>
            </p:nvSpPr>
            <p:spPr>
              <a:xfrm>
                <a:off x="6700535" y="3837905"/>
                <a:ext cx="912429" cy="646331"/>
              </a:xfrm>
              <a:prstGeom prst="rect">
                <a:avLst/>
              </a:prstGeom>
              <a:noFill/>
            </p:spPr>
            <p:txBody>
              <a:bodyPr wrap="none" rtlCol="0">
                <a:spAutoFit/>
              </a:bodyPr>
              <a:lstStyle/>
              <a:p>
                <a:pPr algn="ctr"/>
                <a:r>
                  <a:rPr lang="en-US" dirty="0">
                    <a:solidFill>
                      <a:schemeClr val="accent6">
                        <a:lumMod val="60000"/>
                        <a:lumOff val="40000"/>
                      </a:schemeClr>
                    </a:solidFill>
                    <a:latin typeface="Aptos" panose="020B0004020202020204" pitchFamily="34" charset="0"/>
                  </a:rPr>
                  <a:t>Allele 1</a:t>
                </a:r>
              </a:p>
              <a:p>
                <a:pPr algn="ctr"/>
                <a:r>
                  <a:rPr lang="en-US" dirty="0">
                    <a:solidFill>
                      <a:schemeClr val="accent6">
                        <a:lumMod val="60000"/>
                        <a:lumOff val="40000"/>
                      </a:schemeClr>
                    </a:solidFill>
                    <a:latin typeface="Aptos" panose="020B0004020202020204" pitchFamily="34" charset="0"/>
                  </a:rPr>
                  <a:t>Freq: </a:t>
                </a:r>
                <a14:m>
                  <m:oMath xmlns:m="http://schemas.openxmlformats.org/officeDocument/2006/math">
                    <m:r>
                      <a:rPr lang="en-US" i="1" dirty="0" smtClean="0">
                        <a:solidFill>
                          <a:schemeClr val="accent6">
                            <a:lumMod val="60000"/>
                            <a:lumOff val="40000"/>
                          </a:schemeClr>
                        </a:solidFill>
                        <a:latin typeface="Cambria Math" panose="02040503050406030204" pitchFamily="18" charset="0"/>
                      </a:rPr>
                      <m:t>𝑝</m:t>
                    </m:r>
                  </m:oMath>
                </a14:m>
                <a:endParaRPr lang="en-US" dirty="0">
                  <a:solidFill>
                    <a:schemeClr val="accent6">
                      <a:lumMod val="60000"/>
                      <a:lumOff val="40000"/>
                    </a:schemeClr>
                  </a:solidFill>
                  <a:latin typeface="Aptos" panose="020B0004020202020204" pitchFamily="34" charset="0"/>
                </a:endParaRPr>
              </a:p>
            </p:txBody>
          </p:sp>
        </mc:Choice>
        <mc:Fallback xmlns="">
          <p:sp>
            <p:nvSpPr>
              <p:cNvPr id="14" name="TextBox 13">
                <a:extLst>
                  <a:ext uri="{FF2B5EF4-FFF2-40B4-BE49-F238E27FC236}">
                    <a16:creationId xmlns:a16="http://schemas.microsoft.com/office/drawing/2014/main" id="{E46355CB-BCAE-D1BB-74A7-F9DD18A3CCBB}"/>
                  </a:ext>
                </a:extLst>
              </p:cNvPr>
              <p:cNvSpPr txBox="1">
                <a:spLocks noRot="1" noChangeAspect="1" noMove="1" noResize="1" noEditPoints="1" noAdjustHandles="1" noChangeArrowheads="1" noChangeShapeType="1" noTextEdit="1"/>
              </p:cNvSpPr>
              <p:nvPr/>
            </p:nvSpPr>
            <p:spPr>
              <a:xfrm>
                <a:off x="6700535" y="3837905"/>
                <a:ext cx="912429" cy="646331"/>
              </a:xfrm>
              <a:prstGeom prst="rect">
                <a:avLst/>
              </a:prstGeom>
              <a:blipFill>
                <a:blip r:embed="rId3"/>
                <a:stretch>
                  <a:fillRect l="-5479" t="-3846" r="-547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A6CE44-5253-53D7-9DF9-C955763DF8FB}"/>
                  </a:ext>
                </a:extLst>
              </p:cNvPr>
              <p:cNvSpPr txBox="1"/>
              <p:nvPr/>
            </p:nvSpPr>
            <p:spPr>
              <a:xfrm>
                <a:off x="7035814" y="2403227"/>
                <a:ext cx="1277144" cy="646331"/>
              </a:xfrm>
              <a:prstGeom prst="rect">
                <a:avLst/>
              </a:prstGeom>
              <a:noFill/>
            </p:spPr>
            <p:txBody>
              <a:bodyPr wrap="none" rtlCol="0">
                <a:spAutoFit/>
              </a:bodyPr>
              <a:lstStyle/>
              <a:p>
                <a:pPr algn="ctr"/>
                <a:r>
                  <a:rPr lang="en-US" dirty="0">
                    <a:solidFill>
                      <a:schemeClr val="accent5">
                        <a:lumMod val="60000"/>
                        <a:lumOff val="40000"/>
                      </a:schemeClr>
                    </a:solidFill>
                    <a:latin typeface="Aptos" panose="020B0004020202020204" pitchFamily="34" charset="0"/>
                  </a:rPr>
                  <a:t>Allele 2</a:t>
                </a:r>
              </a:p>
              <a:p>
                <a:pPr algn="ctr"/>
                <a:r>
                  <a:rPr lang="en-US" dirty="0">
                    <a:solidFill>
                      <a:schemeClr val="accent5">
                        <a:lumMod val="60000"/>
                        <a:lumOff val="40000"/>
                      </a:schemeClr>
                    </a:solidFill>
                    <a:latin typeface="Aptos" panose="020B0004020202020204" pitchFamily="34" charset="0"/>
                  </a:rPr>
                  <a:t>Freq: </a:t>
                </a:r>
                <a14:m>
                  <m:oMath xmlns:m="http://schemas.openxmlformats.org/officeDocument/2006/math">
                    <m:r>
                      <a:rPr lang="en-US" i="1" dirty="0" smtClean="0">
                        <a:solidFill>
                          <a:schemeClr val="accent5">
                            <a:lumMod val="60000"/>
                            <a:lumOff val="40000"/>
                          </a:schemeClr>
                        </a:solidFill>
                        <a:latin typeface="Cambria Math" panose="02040503050406030204" pitchFamily="18" charset="0"/>
                      </a:rPr>
                      <m:t>1−</m:t>
                    </m:r>
                    <m:r>
                      <a:rPr lang="en-US" i="1" dirty="0" smtClean="0">
                        <a:solidFill>
                          <a:schemeClr val="accent5">
                            <a:lumMod val="60000"/>
                            <a:lumOff val="40000"/>
                          </a:schemeClr>
                        </a:solidFill>
                        <a:latin typeface="Cambria Math" panose="02040503050406030204" pitchFamily="18" charset="0"/>
                      </a:rPr>
                      <m:t>𝑝</m:t>
                    </m:r>
                  </m:oMath>
                </a14:m>
                <a:endParaRPr lang="en-US" dirty="0">
                  <a:solidFill>
                    <a:schemeClr val="accent5">
                      <a:lumMod val="60000"/>
                      <a:lumOff val="40000"/>
                    </a:schemeClr>
                  </a:solidFill>
                  <a:latin typeface="Aptos" panose="020B0004020202020204" pitchFamily="34" charset="0"/>
                </a:endParaRPr>
              </a:p>
            </p:txBody>
          </p:sp>
        </mc:Choice>
        <mc:Fallback xmlns="">
          <p:sp>
            <p:nvSpPr>
              <p:cNvPr id="16" name="TextBox 15">
                <a:extLst>
                  <a:ext uri="{FF2B5EF4-FFF2-40B4-BE49-F238E27FC236}">
                    <a16:creationId xmlns:a16="http://schemas.microsoft.com/office/drawing/2014/main" id="{8DA6CE44-5253-53D7-9DF9-C955763DF8FB}"/>
                  </a:ext>
                </a:extLst>
              </p:cNvPr>
              <p:cNvSpPr txBox="1">
                <a:spLocks noRot="1" noChangeAspect="1" noMove="1" noResize="1" noEditPoints="1" noAdjustHandles="1" noChangeArrowheads="1" noChangeShapeType="1" noTextEdit="1"/>
              </p:cNvSpPr>
              <p:nvPr/>
            </p:nvSpPr>
            <p:spPr>
              <a:xfrm>
                <a:off x="7035814" y="2403227"/>
                <a:ext cx="1277144" cy="646331"/>
              </a:xfrm>
              <a:prstGeom prst="rect">
                <a:avLst/>
              </a:prstGeom>
              <a:blipFill>
                <a:blip r:embed="rId4"/>
                <a:stretch>
                  <a:fillRect l="-2941"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628259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C423-02CB-43EE-5AD1-BA7EDBBDA86F}"/>
              </a:ext>
            </a:extLst>
          </p:cNvPr>
          <p:cNvSpPr>
            <a:spLocks noGrp="1"/>
          </p:cNvSpPr>
          <p:nvPr>
            <p:ph type="title"/>
          </p:nvPr>
        </p:nvSpPr>
        <p:spPr/>
        <p:txBody>
          <a:bodyPr/>
          <a:lstStyle/>
          <a:p>
            <a:r>
              <a:rPr lang="en-US" dirty="0"/>
              <a:t>Heterozygosity estimates by population</a:t>
            </a:r>
          </a:p>
        </p:txBody>
      </p:sp>
      <p:sp>
        <p:nvSpPr>
          <p:cNvPr id="3" name="Content Placeholder 2">
            <a:extLst>
              <a:ext uri="{FF2B5EF4-FFF2-40B4-BE49-F238E27FC236}">
                <a16:creationId xmlns:a16="http://schemas.microsoft.com/office/drawing/2014/main" id="{FDB178A1-59BA-4E51-839A-7DE8618A7EE2}"/>
              </a:ext>
            </a:extLst>
          </p:cNvPr>
          <p:cNvSpPr>
            <a:spLocks noGrp="1"/>
          </p:cNvSpPr>
          <p:nvPr>
            <p:ph idx="1"/>
          </p:nvPr>
        </p:nvSpPr>
        <p:spPr>
          <a:xfrm>
            <a:off x="838200" y="1825625"/>
            <a:ext cx="4093534" cy="4351338"/>
          </a:xfrm>
        </p:spPr>
        <p:txBody>
          <a:bodyPr/>
          <a:lstStyle/>
          <a:p>
            <a:r>
              <a:rPr lang="en-US" dirty="0"/>
              <a:t>As migration distance from Africa increases, heterozygosity decreases</a:t>
            </a:r>
          </a:p>
          <a:p>
            <a:endParaRPr lang="en-US" dirty="0"/>
          </a:p>
          <a:p>
            <a:r>
              <a:rPr lang="en-US" dirty="0"/>
              <a:t>This reflects that modern humans evolved in Africa and eventually peopled the rest of the world</a:t>
            </a:r>
          </a:p>
        </p:txBody>
      </p:sp>
      <p:sp>
        <p:nvSpPr>
          <p:cNvPr id="4" name="Date Placeholder 3">
            <a:extLst>
              <a:ext uri="{FF2B5EF4-FFF2-40B4-BE49-F238E27FC236}">
                <a16:creationId xmlns:a16="http://schemas.microsoft.com/office/drawing/2014/main" id="{0E638411-21AA-040A-4BA3-4B33EA7A4C99}"/>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155FAC5A-0374-7CB0-7F2A-399B9D1D4FBB}"/>
              </a:ext>
            </a:extLst>
          </p:cNvPr>
          <p:cNvSpPr>
            <a:spLocks noGrp="1"/>
          </p:cNvSpPr>
          <p:nvPr>
            <p:ph type="sldNum" sz="quarter" idx="12"/>
          </p:nvPr>
        </p:nvSpPr>
        <p:spPr/>
        <p:txBody>
          <a:bodyPr/>
          <a:lstStyle/>
          <a:p>
            <a:fld id="{63CA5BDF-CCF5-FD4E-8DB5-0576DCFD5CCF}" type="slidenum">
              <a:rPr lang="en-US" smtClean="0"/>
              <a:t>25</a:t>
            </a:fld>
            <a:endParaRPr lang="en-US"/>
          </a:p>
        </p:txBody>
      </p:sp>
      <p:graphicFrame>
        <p:nvGraphicFramePr>
          <p:cNvPr id="8" name="Table 7">
            <a:extLst>
              <a:ext uri="{FF2B5EF4-FFF2-40B4-BE49-F238E27FC236}">
                <a16:creationId xmlns:a16="http://schemas.microsoft.com/office/drawing/2014/main" id="{15AB81A2-73A8-FE09-ACD1-67B2E466228C}"/>
              </a:ext>
            </a:extLst>
          </p:cNvPr>
          <p:cNvGraphicFramePr>
            <a:graphicFrameLocks noGrp="1"/>
          </p:cNvGraphicFramePr>
          <p:nvPr>
            <p:extLst>
              <p:ext uri="{D42A27DB-BD31-4B8C-83A1-F6EECF244321}">
                <p14:modId xmlns:p14="http://schemas.microsoft.com/office/powerpoint/2010/main" val="212727273"/>
              </p:ext>
            </p:extLst>
          </p:nvPr>
        </p:nvGraphicFramePr>
        <p:xfrm>
          <a:off x="5223069" y="1533936"/>
          <a:ext cx="5839396" cy="5029200"/>
        </p:xfrm>
        <a:graphic>
          <a:graphicData uri="http://schemas.openxmlformats.org/drawingml/2006/table">
            <a:tbl>
              <a:tblPr firstRow="1">
                <a:tableStyleId>{6E25E649-3F16-4E02-A733-19D2CDBF48F0}</a:tableStyleId>
              </a:tblPr>
              <a:tblGrid>
                <a:gridCol w="1161986">
                  <a:extLst>
                    <a:ext uri="{9D8B030D-6E8A-4147-A177-3AD203B41FA5}">
                      <a16:colId xmlns:a16="http://schemas.microsoft.com/office/drawing/2014/main" val="3696091247"/>
                    </a:ext>
                  </a:extLst>
                </a:gridCol>
                <a:gridCol w="2123630">
                  <a:extLst>
                    <a:ext uri="{9D8B030D-6E8A-4147-A177-3AD203B41FA5}">
                      <a16:colId xmlns:a16="http://schemas.microsoft.com/office/drawing/2014/main" val="187841888"/>
                    </a:ext>
                  </a:extLst>
                </a:gridCol>
                <a:gridCol w="2553780">
                  <a:extLst>
                    <a:ext uri="{9D8B030D-6E8A-4147-A177-3AD203B41FA5}">
                      <a16:colId xmlns:a16="http://schemas.microsoft.com/office/drawing/2014/main" val="1539372129"/>
                    </a:ext>
                  </a:extLst>
                </a:gridCol>
              </a:tblGrid>
              <a:tr h="238783">
                <a:tc>
                  <a:txBody>
                    <a:bodyPr/>
                    <a:lstStyle/>
                    <a:p>
                      <a:pPr algn="ctr"/>
                      <a:r>
                        <a:rPr lang="en-US" sz="1600" dirty="0">
                          <a:solidFill>
                            <a:schemeClr val="bg1"/>
                          </a:solidFill>
                          <a:latin typeface="Aptos" panose="020B0004020202020204" pitchFamily="34" charset="0"/>
                        </a:rPr>
                        <a:t>Region</a:t>
                      </a:r>
                    </a:p>
                  </a:txBody>
                  <a:tcPr anchor="ctr">
                    <a:solidFill>
                      <a:srgbClr val="0E2C4D"/>
                    </a:solidFill>
                  </a:tcPr>
                </a:tc>
                <a:tc>
                  <a:txBody>
                    <a:bodyPr/>
                    <a:lstStyle/>
                    <a:p>
                      <a:pPr algn="ctr"/>
                      <a:r>
                        <a:rPr lang="en-US" sz="1600" dirty="0">
                          <a:solidFill>
                            <a:schemeClr val="bg1"/>
                          </a:solidFill>
                          <a:latin typeface="Aptos" panose="020B0004020202020204" pitchFamily="34" charset="0"/>
                        </a:rPr>
                        <a:t>Population</a:t>
                      </a:r>
                    </a:p>
                  </a:txBody>
                  <a:tcPr anchor="ctr">
                    <a:solidFill>
                      <a:srgbClr val="0E2C4D"/>
                    </a:solidFill>
                  </a:tcPr>
                </a:tc>
                <a:tc>
                  <a:txBody>
                    <a:bodyPr/>
                    <a:lstStyle/>
                    <a:p>
                      <a:pPr algn="ctr"/>
                      <a:r>
                        <a:rPr lang="en-US" sz="1600" dirty="0">
                          <a:solidFill>
                            <a:schemeClr val="bg1"/>
                          </a:solidFill>
                          <a:latin typeface="Aptos" panose="020B0004020202020204" pitchFamily="34" charset="0"/>
                        </a:rPr>
                        <a:t>Heterozygosity Estimate*</a:t>
                      </a:r>
                    </a:p>
                  </a:txBody>
                  <a:tcPr anchor="ctr">
                    <a:solidFill>
                      <a:srgbClr val="0E2C4D"/>
                    </a:solidFill>
                  </a:tcPr>
                </a:tc>
                <a:extLst>
                  <a:ext uri="{0D108BD9-81ED-4DB2-BD59-A6C34878D82A}">
                    <a16:rowId xmlns:a16="http://schemas.microsoft.com/office/drawing/2014/main" val="3033559610"/>
                  </a:ext>
                </a:extLst>
              </a:tr>
              <a:tr h="238783">
                <a:tc rowSpan="2">
                  <a:txBody>
                    <a:bodyPr/>
                    <a:lstStyle/>
                    <a:p>
                      <a:pPr algn="ctr"/>
                      <a:r>
                        <a:rPr lang="en-US" sz="1600" dirty="0">
                          <a:latin typeface="Aptos" panose="020B0004020202020204" pitchFamily="34" charset="0"/>
                        </a:rPr>
                        <a:t>African</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San</a:t>
                      </a:r>
                    </a:p>
                  </a:txBody>
                  <a:tcPr anchor="ctr"/>
                </a:tc>
                <a:tc>
                  <a:txBody>
                    <a:bodyPr/>
                    <a:lstStyle/>
                    <a:p>
                      <a:pPr algn="ctr"/>
                      <a:r>
                        <a:rPr lang="en-US" sz="1600" dirty="0">
                          <a:latin typeface="Aptos" panose="020B0004020202020204" pitchFamily="34" charset="0"/>
                        </a:rPr>
                        <a:t>0.95</a:t>
                      </a:r>
                    </a:p>
                  </a:txBody>
                  <a:tcPr anchor="ctr"/>
                </a:tc>
                <a:extLst>
                  <a:ext uri="{0D108BD9-81ED-4DB2-BD59-A6C34878D82A}">
                    <a16:rowId xmlns:a16="http://schemas.microsoft.com/office/drawing/2014/main" val="1117291219"/>
                  </a:ext>
                </a:extLst>
              </a:tr>
              <a:tr h="238783">
                <a:tc vMerge="1">
                  <a:txBody>
                    <a:bodyPr/>
                    <a:lstStyle/>
                    <a:p>
                      <a:pPr algn="ctr"/>
                      <a:endParaRPr lang="en-US" sz="1600" dirty="0">
                        <a:latin typeface="Aptos" panose="020B0004020202020204" pitchFamily="34" charset="0"/>
                      </a:endParaRPr>
                    </a:p>
                  </a:txBody>
                  <a:tcPr/>
                </a:tc>
                <a:tc>
                  <a:txBody>
                    <a:bodyPr/>
                    <a:lstStyle/>
                    <a:p>
                      <a:pPr algn="ctr"/>
                      <a:r>
                        <a:rPr lang="en-US" sz="1600" dirty="0">
                          <a:latin typeface="Aptos" panose="020B0004020202020204" pitchFamily="34" charset="0"/>
                        </a:rPr>
                        <a:t>Yoruba</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0.96</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9727853"/>
                  </a:ext>
                </a:extLst>
              </a:tr>
              <a:tr h="238783">
                <a:tc rowSpan="2">
                  <a:txBody>
                    <a:bodyPr/>
                    <a:lstStyle/>
                    <a:p>
                      <a:pPr algn="ctr"/>
                      <a:r>
                        <a:rPr lang="en-US" sz="1600" dirty="0">
                          <a:latin typeface="Aptos" panose="020B0004020202020204" pitchFamily="34" charset="0"/>
                        </a:rPr>
                        <a:t>Near East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Palestinian</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0.73</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48624919"/>
                  </a:ext>
                </a:extLst>
              </a:tr>
              <a:tr h="238783">
                <a:tc vMerge="1">
                  <a:txBody>
                    <a:bodyPr/>
                    <a:lstStyle/>
                    <a:p>
                      <a:pPr algn="ctr"/>
                      <a:endParaRPr lang="en-US" sz="1600" dirty="0">
                        <a:latin typeface="Aptos" panose="020B0004020202020204" pitchFamily="34" charset="0"/>
                      </a:endParaRPr>
                    </a:p>
                  </a:txBody>
                  <a:tcPr anchor="ctr"/>
                </a:tc>
                <a:tc>
                  <a:txBody>
                    <a:bodyPr/>
                    <a:lstStyle/>
                    <a:p>
                      <a:pPr algn="ctr"/>
                      <a:r>
                        <a:rPr lang="en-US" sz="1600" dirty="0">
                          <a:latin typeface="Aptos" panose="020B0004020202020204" pitchFamily="34" charset="0"/>
                        </a:rPr>
                        <a:t>Iranian</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0.71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962258"/>
                  </a:ext>
                </a:extLst>
              </a:tr>
              <a:tr h="238783">
                <a:tc rowSpan="2">
                  <a:txBody>
                    <a:bodyPr/>
                    <a:lstStyle/>
                    <a:p>
                      <a:pPr algn="ctr"/>
                      <a:r>
                        <a:rPr lang="en-US" sz="1600" dirty="0">
                          <a:latin typeface="Aptos" panose="020B0004020202020204" pitchFamily="34" charset="0"/>
                        </a:rPr>
                        <a:t>Europe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Spanish</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0.69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34641717"/>
                  </a:ext>
                </a:extLst>
              </a:tr>
              <a:tr h="238783">
                <a:tc vMerge="1">
                  <a:txBody>
                    <a:bodyPr/>
                    <a:lstStyle/>
                    <a:p>
                      <a:pPr algn="ctr"/>
                      <a:endParaRPr lang="en-US" sz="1600" dirty="0">
                        <a:latin typeface="Aptos" panose="020B0004020202020204" pitchFamily="34" charset="0"/>
                      </a:endParaRPr>
                    </a:p>
                  </a:txBody>
                  <a:tcPr anchor="ctr"/>
                </a:tc>
                <a:tc>
                  <a:txBody>
                    <a:bodyPr/>
                    <a:lstStyle/>
                    <a:p>
                      <a:pPr algn="ctr"/>
                      <a:r>
                        <a:rPr lang="en-US" sz="1600" dirty="0">
                          <a:latin typeface="Aptos" panose="020B0004020202020204" pitchFamily="34" charset="0"/>
                        </a:rPr>
                        <a:t>Polish</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0.67</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841560"/>
                  </a:ext>
                </a:extLst>
              </a:tr>
              <a:tr h="238783">
                <a:tc rowSpan="2">
                  <a:txBody>
                    <a:bodyPr/>
                    <a:lstStyle/>
                    <a:p>
                      <a:pPr algn="ctr"/>
                      <a:r>
                        <a:rPr lang="en-US" sz="1600" dirty="0">
                          <a:latin typeface="Aptos" panose="020B0004020202020204" pitchFamily="34" charset="0"/>
                        </a:rPr>
                        <a:t>South Asia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Punjabi</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0.71</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830323"/>
                  </a:ext>
                </a:extLst>
              </a:tr>
              <a:tr h="238783">
                <a:tc vMerge="1">
                  <a:txBody>
                    <a:bodyPr/>
                    <a:lstStyle/>
                    <a:p>
                      <a:pPr algn="ctr"/>
                      <a:endParaRPr lang="en-US" sz="1600" dirty="0">
                        <a:latin typeface="Aptos" panose="020B0004020202020204" pitchFamily="34" charset="0"/>
                      </a:endParaRPr>
                    </a:p>
                  </a:txBody>
                  <a:tcPr anchor="ctr"/>
                </a:tc>
                <a:tc>
                  <a:txBody>
                    <a:bodyPr/>
                    <a:lstStyle/>
                    <a:p>
                      <a:pPr algn="ctr"/>
                      <a:r>
                        <a:rPr lang="en-US" sz="1600" dirty="0">
                          <a:latin typeface="Aptos" panose="020B0004020202020204" pitchFamily="34" charset="0"/>
                        </a:rPr>
                        <a:t>Bengali</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0.72</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5058944"/>
                  </a:ext>
                </a:extLst>
              </a:tr>
              <a:tr h="238783">
                <a:tc rowSpan="2">
                  <a:txBody>
                    <a:bodyPr/>
                    <a:lstStyle/>
                    <a:p>
                      <a:pPr algn="ctr"/>
                      <a:r>
                        <a:rPr lang="en-US" sz="1600" dirty="0">
                          <a:latin typeface="Aptos" panose="020B0004020202020204" pitchFamily="34" charset="0"/>
                        </a:rPr>
                        <a:t>East Asian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Thai</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0.69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59172143"/>
                  </a:ext>
                </a:extLst>
              </a:tr>
              <a:tr h="238783">
                <a:tc vMerge="1">
                  <a:txBody>
                    <a:bodyPr/>
                    <a:lstStyle/>
                    <a:p>
                      <a:pPr algn="ctr"/>
                      <a:endParaRPr lang="en-US" sz="1600" dirty="0">
                        <a:latin typeface="Aptos" panose="020B0004020202020204" pitchFamily="34" charset="0"/>
                      </a:endParaRPr>
                    </a:p>
                  </a:txBody>
                  <a:tcPr anchor="ctr"/>
                </a:tc>
                <a:tc>
                  <a:txBody>
                    <a:bodyPr/>
                    <a:lstStyle/>
                    <a:p>
                      <a:pPr algn="ctr"/>
                      <a:r>
                        <a:rPr lang="en-US" sz="1600" dirty="0">
                          <a:latin typeface="Aptos" panose="020B0004020202020204" pitchFamily="34" charset="0"/>
                        </a:rPr>
                        <a:t>Japanese</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0.67</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607743"/>
                  </a:ext>
                </a:extLst>
              </a:tr>
              <a:tr h="238783">
                <a:tc rowSpan="2">
                  <a:txBody>
                    <a:bodyPr/>
                    <a:lstStyle/>
                    <a:p>
                      <a:pPr algn="ctr"/>
                      <a:r>
                        <a:rPr lang="en-US" sz="1600" dirty="0">
                          <a:latin typeface="Aptos" panose="020B0004020202020204" pitchFamily="34" charset="0"/>
                        </a:rPr>
                        <a:t>Oceania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Australian Indigenous</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0.63</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92853397"/>
                  </a:ext>
                </a:extLst>
              </a:tr>
              <a:tr h="238783">
                <a:tc vMerge="1">
                  <a:txBody>
                    <a:bodyPr/>
                    <a:lstStyle/>
                    <a:p>
                      <a:pPr algn="ctr"/>
                      <a:endParaRPr lang="en-US" sz="1600" dirty="0">
                        <a:latin typeface="Aptos" panose="020B0004020202020204" pitchFamily="34" charset="0"/>
                      </a:endParaRPr>
                    </a:p>
                  </a:txBody>
                  <a:tcPr anchor="ctr"/>
                </a:tc>
                <a:tc>
                  <a:txBody>
                    <a:bodyPr/>
                    <a:lstStyle/>
                    <a:p>
                      <a:pPr algn="ctr"/>
                      <a:r>
                        <a:rPr lang="en-US" sz="1600" dirty="0">
                          <a:latin typeface="Aptos" panose="020B0004020202020204" pitchFamily="34" charset="0"/>
                        </a:rPr>
                        <a:t>Papuan</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ptos" panose="020B0004020202020204" pitchFamily="34" charset="0"/>
                        </a:rPr>
                        <a:t>0.58</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827587"/>
                  </a:ext>
                </a:extLst>
              </a:tr>
              <a:tr h="238783">
                <a:tc rowSpan="2">
                  <a:txBody>
                    <a:bodyPr/>
                    <a:lstStyle/>
                    <a:p>
                      <a:pPr algn="ctr"/>
                      <a:r>
                        <a:rPr lang="en-US" sz="1600" dirty="0">
                          <a:latin typeface="Aptos" panose="020B0004020202020204" pitchFamily="34" charset="0"/>
                        </a:rPr>
                        <a:t>Americas</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Inuit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ptos" panose="020B0004020202020204" pitchFamily="34" charset="0"/>
                        </a:rPr>
                        <a:t>0.63</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38066201"/>
                  </a:ext>
                </a:extLst>
              </a:tr>
              <a:tr h="238783">
                <a:tc vMerge="1">
                  <a:txBody>
                    <a:bodyPr/>
                    <a:lstStyle/>
                    <a:p>
                      <a:pPr algn="ctr"/>
                      <a:endParaRPr lang="en-US" sz="1600" dirty="0">
                        <a:latin typeface="Aptos" panose="020B0004020202020204" pitchFamily="34" charset="0"/>
                      </a:endParaRPr>
                    </a:p>
                  </a:txBody>
                  <a:tcPr anchor="ctr"/>
                </a:tc>
                <a:tc>
                  <a:txBody>
                    <a:bodyPr/>
                    <a:lstStyle/>
                    <a:p>
                      <a:pPr algn="ctr"/>
                      <a:r>
                        <a:rPr lang="en-US" sz="1600" dirty="0" err="1">
                          <a:latin typeface="Aptos" panose="020B0004020202020204" pitchFamily="34" charset="0"/>
                        </a:rPr>
                        <a:t>Surui</a:t>
                      </a:r>
                      <a:endParaRPr lang="en-US" sz="1600" dirty="0">
                        <a:latin typeface="Aptos" panose="020B0004020202020204" pitchFamily="34" charset="0"/>
                      </a:endParaRPr>
                    </a:p>
                  </a:txBody>
                  <a:tcPr anchor="ctr"/>
                </a:tc>
                <a:tc>
                  <a:txBody>
                    <a:bodyPr/>
                    <a:lstStyle/>
                    <a:p>
                      <a:pPr algn="ctr"/>
                      <a:r>
                        <a:rPr lang="en-US" sz="1600" dirty="0">
                          <a:latin typeface="Aptos" panose="020B0004020202020204" pitchFamily="34" charset="0"/>
                        </a:rPr>
                        <a:t>0.50</a:t>
                      </a:r>
                    </a:p>
                  </a:txBody>
                  <a:tcPr anchor="ctr"/>
                </a:tc>
                <a:extLst>
                  <a:ext uri="{0D108BD9-81ED-4DB2-BD59-A6C34878D82A}">
                    <a16:rowId xmlns:a16="http://schemas.microsoft.com/office/drawing/2014/main" val="3959434500"/>
                  </a:ext>
                </a:extLst>
              </a:tr>
            </a:tbl>
          </a:graphicData>
        </a:graphic>
      </p:graphicFrame>
      <p:sp>
        <p:nvSpPr>
          <p:cNvPr id="9" name="TextBox 8">
            <a:extLst>
              <a:ext uri="{FF2B5EF4-FFF2-40B4-BE49-F238E27FC236}">
                <a16:creationId xmlns:a16="http://schemas.microsoft.com/office/drawing/2014/main" id="{9B06792A-8F84-97F6-45DE-045677FC8A3A}"/>
              </a:ext>
            </a:extLst>
          </p:cNvPr>
          <p:cNvSpPr txBox="1"/>
          <p:nvPr/>
        </p:nvSpPr>
        <p:spPr>
          <a:xfrm>
            <a:off x="7909501" y="6582975"/>
            <a:ext cx="2995307" cy="276999"/>
          </a:xfrm>
          <a:prstGeom prst="rect">
            <a:avLst/>
          </a:prstGeom>
          <a:noFill/>
        </p:spPr>
        <p:txBody>
          <a:bodyPr wrap="none" rtlCol="0">
            <a:spAutoFit/>
          </a:bodyPr>
          <a:lstStyle/>
          <a:p>
            <a:r>
              <a:rPr lang="en-US" sz="1200" dirty="0">
                <a:latin typeface="Aptos" panose="020B0004020202020204" pitchFamily="34" charset="0"/>
              </a:rPr>
              <a:t>*Adapted from Mallick et al., 2017. Nature.</a:t>
            </a:r>
          </a:p>
        </p:txBody>
      </p:sp>
    </p:spTree>
    <p:extLst>
      <p:ext uri="{BB962C8B-B14F-4D97-AF65-F5344CB8AC3E}">
        <p14:creationId xmlns:p14="http://schemas.microsoft.com/office/powerpoint/2010/main" val="64665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2A0D-2D54-B30A-5B08-49D777A0D159}"/>
              </a:ext>
            </a:extLst>
          </p:cNvPr>
          <p:cNvSpPr>
            <a:spLocks noGrp="1"/>
          </p:cNvSpPr>
          <p:nvPr>
            <p:ph type="title"/>
          </p:nvPr>
        </p:nvSpPr>
        <p:spPr>
          <a:xfrm>
            <a:off x="838200" y="365125"/>
            <a:ext cx="10515600" cy="1325563"/>
          </a:xfrm>
        </p:spPr>
        <p:txBody>
          <a:bodyPr/>
          <a:lstStyle/>
          <a:p>
            <a:r>
              <a:rPr lang="en-US" dirty="0"/>
              <a:t>Quick detour: linkage disequilibrium (LD)</a:t>
            </a:r>
          </a:p>
        </p:txBody>
      </p:sp>
      <p:sp>
        <p:nvSpPr>
          <p:cNvPr id="3" name="Content Placeholder 2">
            <a:extLst>
              <a:ext uri="{FF2B5EF4-FFF2-40B4-BE49-F238E27FC236}">
                <a16:creationId xmlns:a16="http://schemas.microsoft.com/office/drawing/2014/main" id="{D643C109-1B09-6729-09E8-E1DA779DDBA3}"/>
              </a:ext>
            </a:extLst>
          </p:cNvPr>
          <p:cNvSpPr>
            <a:spLocks noGrp="1"/>
          </p:cNvSpPr>
          <p:nvPr>
            <p:ph idx="1"/>
          </p:nvPr>
        </p:nvSpPr>
        <p:spPr>
          <a:xfrm>
            <a:off x="838200" y="1825625"/>
            <a:ext cx="10515600" cy="4351338"/>
          </a:xfrm>
        </p:spPr>
        <p:txBody>
          <a:bodyPr/>
          <a:lstStyle/>
          <a:p>
            <a:r>
              <a:rPr lang="en-US" dirty="0"/>
              <a:t>Another important concept to know before we start treating genomic data like any other piece of data is </a:t>
            </a:r>
            <a:r>
              <a:rPr lang="en-US" b="1" dirty="0"/>
              <a:t>linkage disequilibrium</a:t>
            </a:r>
            <a:r>
              <a:rPr lang="en-US" dirty="0"/>
              <a:t> (LD)</a:t>
            </a:r>
          </a:p>
          <a:p>
            <a:endParaRPr lang="en-US" dirty="0"/>
          </a:p>
          <a:p>
            <a:pPr marL="0" indent="0">
              <a:buNone/>
            </a:pPr>
            <a:endParaRPr lang="en-US" sz="2000" dirty="0"/>
          </a:p>
          <a:p>
            <a:pPr marL="0" indent="0">
              <a:buNone/>
            </a:pPr>
            <a:endParaRPr lang="en-US" sz="2000" dirty="0"/>
          </a:p>
          <a:p>
            <a:pPr marL="0" indent="0">
              <a:buNone/>
            </a:pPr>
            <a:r>
              <a:rPr lang="en-US" sz="2000" dirty="0"/>
              <a:t>“</a:t>
            </a:r>
            <a:r>
              <a:rPr lang="en-US" sz="2000" b="0" i="0" dirty="0">
                <a:solidFill>
                  <a:srgbClr val="212121"/>
                </a:solidFill>
                <a:effectLst/>
                <a:highlight>
                  <a:srgbClr val="FFFFFF"/>
                </a:highlight>
                <a:latin typeface="Cambria" panose="02040503050406030204" pitchFamily="18" charset="0"/>
              </a:rPr>
              <a:t>Linkage disequilibrium (LD) is one of those unfortunate terms that does not reveal its meaning. As every instructor of population genetics knows, the term is a barrier not an aid to understanding.”</a:t>
            </a:r>
            <a:endParaRPr lang="en-US" sz="2000" dirty="0">
              <a:solidFill>
                <a:srgbClr val="212121"/>
              </a:solidFill>
              <a:highlight>
                <a:srgbClr val="FFFFFF"/>
              </a:highlight>
              <a:latin typeface="Cambria" panose="02040503050406030204" pitchFamily="18" charset="0"/>
            </a:endParaRPr>
          </a:p>
          <a:p>
            <a:pPr marL="914400" lvl="2" indent="0">
              <a:buNone/>
            </a:pPr>
            <a:r>
              <a:rPr lang="en-US" dirty="0">
                <a:solidFill>
                  <a:srgbClr val="212121"/>
                </a:solidFill>
                <a:highlight>
                  <a:srgbClr val="FFFFFF"/>
                </a:highlight>
                <a:latin typeface="Cambria" panose="02040503050406030204" pitchFamily="18" charset="0"/>
              </a:rPr>
              <a:t>- </a:t>
            </a:r>
            <a:r>
              <a:rPr lang="en-US" dirty="0"/>
              <a:t>Montgomery </a:t>
            </a:r>
            <a:r>
              <a:rPr lang="en-US" dirty="0" err="1"/>
              <a:t>Slatkin</a:t>
            </a:r>
            <a:r>
              <a:rPr lang="en-US" dirty="0"/>
              <a:t> (</a:t>
            </a:r>
            <a:r>
              <a:rPr lang="en-US" dirty="0" err="1"/>
              <a:t>Slatkin</a:t>
            </a:r>
            <a:r>
              <a:rPr lang="en-US" dirty="0"/>
              <a:t>. 2008. Nature Reviews Genetics)</a:t>
            </a:r>
          </a:p>
        </p:txBody>
      </p:sp>
      <p:sp>
        <p:nvSpPr>
          <p:cNvPr id="4" name="Date Placeholder 3">
            <a:extLst>
              <a:ext uri="{FF2B5EF4-FFF2-40B4-BE49-F238E27FC236}">
                <a16:creationId xmlns:a16="http://schemas.microsoft.com/office/drawing/2014/main" id="{F6E8FC92-3D64-F1C9-517F-DE646160C2D4}"/>
              </a:ext>
            </a:extLst>
          </p:cNvPr>
          <p:cNvSpPr>
            <a:spLocks noGrp="1"/>
          </p:cNvSpPr>
          <p:nvPr>
            <p:ph type="dt" sz="half" idx="10"/>
          </p:nvPr>
        </p:nvSpPr>
        <p:spPr>
          <a:xfrm>
            <a:off x="838200" y="6356350"/>
            <a:ext cx="2743200" cy="365125"/>
          </a:xfrm>
        </p:spPr>
        <p:txBody>
          <a:bodyPr/>
          <a:lstStyle/>
          <a:p>
            <a:r>
              <a:rPr lang="en-US"/>
              <a:t>5/31/2024</a:t>
            </a:r>
          </a:p>
        </p:txBody>
      </p:sp>
      <p:sp>
        <p:nvSpPr>
          <p:cNvPr id="5" name="Slide Number Placeholder 4">
            <a:extLst>
              <a:ext uri="{FF2B5EF4-FFF2-40B4-BE49-F238E27FC236}">
                <a16:creationId xmlns:a16="http://schemas.microsoft.com/office/drawing/2014/main" id="{A24E551E-227B-F660-407D-DA457BE1149F}"/>
              </a:ext>
            </a:extLst>
          </p:cNvPr>
          <p:cNvSpPr>
            <a:spLocks noGrp="1"/>
          </p:cNvSpPr>
          <p:nvPr>
            <p:ph type="sldNum" sz="quarter" idx="12"/>
          </p:nvPr>
        </p:nvSpPr>
        <p:spPr>
          <a:xfrm>
            <a:off x="8610600" y="6356350"/>
            <a:ext cx="2743200" cy="365125"/>
          </a:xfrm>
        </p:spPr>
        <p:txBody>
          <a:bodyPr/>
          <a:lstStyle/>
          <a:p>
            <a:fld id="{63CA5BDF-CCF5-FD4E-8DB5-0576DCFD5CCF}" type="slidenum">
              <a:rPr lang="en-US" smtClean="0"/>
              <a:pPr/>
              <a:t>26</a:t>
            </a:fld>
            <a:endParaRPr lang="en-US"/>
          </a:p>
        </p:txBody>
      </p:sp>
    </p:spTree>
    <p:extLst>
      <p:ext uri="{BB962C8B-B14F-4D97-AF65-F5344CB8AC3E}">
        <p14:creationId xmlns:p14="http://schemas.microsoft.com/office/powerpoint/2010/main" val="151710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8B43-3596-533C-D90D-4F3FB83D1F04}"/>
              </a:ext>
            </a:extLst>
          </p:cNvPr>
          <p:cNvSpPr>
            <a:spLocks noGrp="1"/>
          </p:cNvSpPr>
          <p:nvPr>
            <p:ph type="title"/>
          </p:nvPr>
        </p:nvSpPr>
        <p:spPr/>
        <p:txBody>
          <a:bodyPr/>
          <a:lstStyle/>
          <a:p>
            <a:r>
              <a:rPr lang="en-US" dirty="0"/>
              <a:t>Recombination refresher</a:t>
            </a:r>
          </a:p>
        </p:txBody>
      </p:sp>
      <p:sp>
        <p:nvSpPr>
          <p:cNvPr id="4" name="Date Placeholder 3">
            <a:extLst>
              <a:ext uri="{FF2B5EF4-FFF2-40B4-BE49-F238E27FC236}">
                <a16:creationId xmlns:a16="http://schemas.microsoft.com/office/drawing/2014/main" id="{D26241BE-BD41-C12E-040E-F678ADBFEC50}"/>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894E6B50-FBEB-B9EA-408F-1D9F94CB336C}"/>
              </a:ext>
            </a:extLst>
          </p:cNvPr>
          <p:cNvSpPr>
            <a:spLocks noGrp="1"/>
          </p:cNvSpPr>
          <p:nvPr>
            <p:ph type="sldNum" sz="quarter" idx="12"/>
          </p:nvPr>
        </p:nvSpPr>
        <p:spPr/>
        <p:txBody>
          <a:bodyPr/>
          <a:lstStyle/>
          <a:p>
            <a:fld id="{63CA5BDF-CCF5-FD4E-8DB5-0576DCFD5CCF}" type="slidenum">
              <a:rPr lang="en-US" smtClean="0"/>
              <a:t>27</a:t>
            </a:fld>
            <a:endParaRPr lang="en-US"/>
          </a:p>
        </p:txBody>
      </p:sp>
      <p:pic>
        <p:nvPicPr>
          <p:cNvPr id="1026" name="Picture 2" descr="Red and blue chromosomes used to demonstrate different instances of crossing over and resultant recombinant chromosomes">
            <a:extLst>
              <a:ext uri="{FF2B5EF4-FFF2-40B4-BE49-F238E27FC236}">
                <a16:creationId xmlns:a16="http://schemas.microsoft.com/office/drawing/2014/main" id="{DA47BA10-0FA0-A26C-91EA-2108252B6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078" y="1933703"/>
            <a:ext cx="5959844" cy="417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7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20EC-CF49-1FD9-F243-B01817EBF545}"/>
              </a:ext>
            </a:extLst>
          </p:cNvPr>
          <p:cNvSpPr>
            <a:spLocks noGrp="1"/>
          </p:cNvSpPr>
          <p:nvPr>
            <p:ph type="title"/>
          </p:nvPr>
        </p:nvSpPr>
        <p:spPr/>
        <p:txBody>
          <a:bodyPr/>
          <a:lstStyle/>
          <a:p>
            <a:r>
              <a:rPr lang="en-US" dirty="0"/>
              <a:t>Quick detour: linkage disequilibrium (LD)</a:t>
            </a:r>
          </a:p>
        </p:txBody>
      </p:sp>
      <p:sp>
        <p:nvSpPr>
          <p:cNvPr id="3" name="Content Placeholder 2">
            <a:extLst>
              <a:ext uri="{FF2B5EF4-FFF2-40B4-BE49-F238E27FC236}">
                <a16:creationId xmlns:a16="http://schemas.microsoft.com/office/drawing/2014/main" id="{A76CE672-9208-8A27-B052-053FD2B57C2E}"/>
              </a:ext>
            </a:extLst>
          </p:cNvPr>
          <p:cNvSpPr>
            <a:spLocks noGrp="1"/>
          </p:cNvSpPr>
          <p:nvPr>
            <p:ph idx="1"/>
          </p:nvPr>
        </p:nvSpPr>
        <p:spPr>
          <a:xfrm>
            <a:off x="838200" y="1825625"/>
            <a:ext cx="6562060" cy="4351338"/>
          </a:xfrm>
        </p:spPr>
        <p:txBody>
          <a:bodyPr/>
          <a:lstStyle/>
          <a:p>
            <a:r>
              <a:rPr lang="en-US" dirty="0"/>
              <a:t>But this isn’t a population genetics course, </a:t>
            </a:r>
            <a:r>
              <a:rPr lang="en-US" i="1" dirty="0"/>
              <a:t>sensu </a:t>
            </a:r>
            <a:r>
              <a:rPr lang="en-US" i="1" dirty="0" err="1"/>
              <a:t>strictu</a:t>
            </a:r>
            <a:endParaRPr lang="en-US" dirty="0"/>
          </a:p>
          <a:p>
            <a:endParaRPr lang="en-US" dirty="0"/>
          </a:p>
          <a:p>
            <a:r>
              <a:rPr lang="en-US" dirty="0"/>
              <a:t>Simply put:</a:t>
            </a:r>
          </a:p>
          <a:p>
            <a:pPr lvl="1"/>
            <a:r>
              <a:rPr lang="en-US" dirty="0"/>
              <a:t>LD is the non-random association of alleles at 2 (or more) loci</a:t>
            </a:r>
          </a:p>
          <a:p>
            <a:pPr lvl="1"/>
            <a:endParaRPr lang="en-US" dirty="0"/>
          </a:p>
          <a:p>
            <a:pPr lvl="1"/>
            <a:r>
              <a:rPr lang="en-US" dirty="0"/>
              <a:t>This may or may not be related to physical linkage</a:t>
            </a:r>
          </a:p>
        </p:txBody>
      </p:sp>
      <p:sp>
        <p:nvSpPr>
          <p:cNvPr id="4" name="Date Placeholder 3">
            <a:extLst>
              <a:ext uri="{FF2B5EF4-FFF2-40B4-BE49-F238E27FC236}">
                <a16:creationId xmlns:a16="http://schemas.microsoft.com/office/drawing/2014/main" id="{2BE7D032-CEC0-B57F-4728-26BB68692087}"/>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18CFFF96-FF23-1D5F-2043-D8B0E0911359}"/>
              </a:ext>
            </a:extLst>
          </p:cNvPr>
          <p:cNvSpPr>
            <a:spLocks noGrp="1"/>
          </p:cNvSpPr>
          <p:nvPr>
            <p:ph type="sldNum" sz="quarter" idx="12"/>
          </p:nvPr>
        </p:nvSpPr>
        <p:spPr/>
        <p:txBody>
          <a:bodyPr/>
          <a:lstStyle/>
          <a:p>
            <a:fld id="{63CA5BDF-CCF5-FD4E-8DB5-0576DCFD5CCF}" type="slidenum">
              <a:rPr lang="en-US" smtClean="0"/>
              <a:t>28</a:t>
            </a:fld>
            <a:endParaRPr lang="en-US"/>
          </a:p>
        </p:txBody>
      </p:sp>
      <p:sp>
        <p:nvSpPr>
          <p:cNvPr id="6" name="Rounded Rectangle 5">
            <a:extLst>
              <a:ext uri="{FF2B5EF4-FFF2-40B4-BE49-F238E27FC236}">
                <a16:creationId xmlns:a16="http://schemas.microsoft.com/office/drawing/2014/main" id="{98C3F32C-964C-F1ED-4EF5-EF75B389E7E7}"/>
              </a:ext>
            </a:extLst>
          </p:cNvPr>
          <p:cNvSpPr/>
          <p:nvPr/>
        </p:nvSpPr>
        <p:spPr>
          <a:xfrm>
            <a:off x="8610600" y="1494364"/>
            <a:ext cx="318230" cy="1466364"/>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42299D5-2D91-6465-8A50-F3D3E9D66731}"/>
              </a:ext>
            </a:extLst>
          </p:cNvPr>
          <p:cNvSpPr/>
          <p:nvPr/>
        </p:nvSpPr>
        <p:spPr>
          <a:xfrm>
            <a:off x="8610600" y="2962380"/>
            <a:ext cx="318230" cy="2884974"/>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76244F56-8089-B288-6537-F9D57B7E46CB}"/>
              </a:ext>
            </a:extLst>
          </p:cNvPr>
          <p:cNvSpPr/>
          <p:nvPr/>
        </p:nvSpPr>
        <p:spPr>
          <a:xfrm rot="16200000">
            <a:off x="9933200" y="3587782"/>
            <a:ext cx="205971" cy="260498"/>
          </a:xfrm>
          <a:prstGeom prst="triangl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35E686-5376-7670-326E-EBA23A5C8894}"/>
              </a:ext>
            </a:extLst>
          </p:cNvPr>
          <p:cNvSpPr/>
          <p:nvPr/>
        </p:nvSpPr>
        <p:spPr>
          <a:xfrm rot="5400000">
            <a:off x="9365858" y="3770200"/>
            <a:ext cx="486802" cy="558040"/>
          </a:xfrm>
          <a:prstGeom prst="rect">
            <a:avLst/>
          </a:prstGeom>
          <a:gradFill flip="none" rotWithShape="1">
            <a:gsLst>
              <a:gs pos="56000">
                <a:srgbClr val="0070C0"/>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25B0BA8-3A9D-087A-C9E7-A5A5A2B4E863}"/>
              </a:ext>
            </a:extLst>
          </p:cNvPr>
          <p:cNvSpPr/>
          <p:nvPr/>
        </p:nvSpPr>
        <p:spPr>
          <a:xfrm rot="16200000">
            <a:off x="9365858" y="3298596"/>
            <a:ext cx="486802" cy="558040"/>
          </a:xfrm>
          <a:prstGeom prst="rect">
            <a:avLst/>
          </a:prstGeom>
          <a:gradFill flip="none" rotWithShape="1">
            <a:gsLst>
              <a:gs pos="56000">
                <a:srgbClr val="0070C0"/>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2BDF0767-2667-CB3F-5F01-CDFBCDDFD25F}"/>
              </a:ext>
            </a:extLst>
          </p:cNvPr>
          <p:cNvSpPr/>
          <p:nvPr/>
        </p:nvSpPr>
        <p:spPr>
          <a:xfrm rot="16200000">
            <a:off x="9933201" y="3858737"/>
            <a:ext cx="205971" cy="260498"/>
          </a:xfrm>
          <a:prstGeom prst="triangl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B2F9D59F-BA88-9C95-35A7-A3FFA5193956}"/>
              </a:ext>
            </a:extLst>
          </p:cNvPr>
          <p:cNvSpPr/>
          <p:nvPr/>
        </p:nvSpPr>
        <p:spPr>
          <a:xfrm rot="16200000">
            <a:off x="9933201" y="5111783"/>
            <a:ext cx="205971" cy="260498"/>
          </a:xfrm>
          <a:prstGeom prst="triangl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7B911C0-4296-B5CF-251C-8A7616A7AA35}"/>
              </a:ext>
            </a:extLst>
          </p:cNvPr>
          <p:cNvGrpSpPr/>
          <p:nvPr/>
        </p:nvGrpSpPr>
        <p:grpSpPr>
          <a:xfrm>
            <a:off x="10391455" y="1806049"/>
            <a:ext cx="962345" cy="260499"/>
            <a:chOff x="10166435" y="1415158"/>
            <a:chExt cx="962345" cy="260499"/>
          </a:xfrm>
        </p:grpSpPr>
        <p:sp>
          <p:nvSpPr>
            <p:cNvPr id="21" name="Triangle 20">
              <a:extLst>
                <a:ext uri="{FF2B5EF4-FFF2-40B4-BE49-F238E27FC236}">
                  <a16:creationId xmlns:a16="http://schemas.microsoft.com/office/drawing/2014/main" id="{FE68F206-4057-56C0-6498-880699093353}"/>
                </a:ext>
              </a:extLst>
            </p:cNvPr>
            <p:cNvSpPr/>
            <p:nvPr/>
          </p:nvSpPr>
          <p:spPr>
            <a:xfrm rot="10800000">
              <a:off x="10166435" y="1415158"/>
              <a:ext cx="205971" cy="260498"/>
            </a:xfrm>
            <a:prstGeom prst="triangl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07536DC7-7503-5560-AABB-6B46DA28ED5D}"/>
                </a:ext>
              </a:extLst>
            </p:cNvPr>
            <p:cNvSpPr/>
            <p:nvPr/>
          </p:nvSpPr>
          <p:spPr>
            <a:xfrm rot="10800000">
              <a:off x="10544622" y="1415159"/>
              <a:ext cx="205971" cy="260498"/>
            </a:xfrm>
            <a:prstGeom prst="triangl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72F0DB06-DBF4-AA4E-2D87-BBBA8CA2616A}"/>
                </a:ext>
              </a:extLst>
            </p:cNvPr>
            <p:cNvSpPr/>
            <p:nvPr/>
          </p:nvSpPr>
          <p:spPr>
            <a:xfrm rot="10800000">
              <a:off x="10922809" y="1415159"/>
              <a:ext cx="205971" cy="260498"/>
            </a:xfrm>
            <a:prstGeom prst="triangl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1A3C644D-58A8-9807-84F7-528FE31FCA81}"/>
              </a:ext>
            </a:extLst>
          </p:cNvPr>
          <p:cNvCxnSpPr/>
          <p:nvPr/>
        </p:nvCxnSpPr>
        <p:spPr>
          <a:xfrm flipV="1">
            <a:off x="8928830" y="3334215"/>
            <a:ext cx="401409" cy="47160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DC5196-FDE5-1508-B064-1B0384693244}"/>
              </a:ext>
            </a:extLst>
          </p:cNvPr>
          <p:cNvCxnSpPr/>
          <p:nvPr/>
        </p:nvCxnSpPr>
        <p:spPr>
          <a:xfrm>
            <a:off x="8928830" y="3886000"/>
            <a:ext cx="401409" cy="406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670A55-274C-2838-D823-D5BC2C75DA2A}"/>
              </a:ext>
            </a:extLst>
          </p:cNvPr>
          <p:cNvCxnSpPr>
            <a:cxnSpLocks/>
          </p:cNvCxnSpPr>
          <p:nvPr/>
        </p:nvCxnSpPr>
        <p:spPr>
          <a:xfrm flipV="1">
            <a:off x="8928830" y="5051502"/>
            <a:ext cx="401409" cy="25245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E8CE1-323E-8C3A-5766-810D8B8AF20A}"/>
              </a:ext>
            </a:extLst>
          </p:cNvPr>
          <p:cNvCxnSpPr/>
          <p:nvPr/>
        </p:nvCxnSpPr>
        <p:spPr>
          <a:xfrm flipH="1" flipV="1">
            <a:off x="8928830" y="5303953"/>
            <a:ext cx="401409" cy="118724"/>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40A7A3D-2B51-524E-5134-8539A90212A4}"/>
              </a:ext>
            </a:extLst>
          </p:cNvPr>
          <p:cNvSpPr/>
          <p:nvPr/>
        </p:nvSpPr>
        <p:spPr>
          <a:xfrm rot="5400000">
            <a:off x="9490782" y="5012907"/>
            <a:ext cx="261501" cy="558040"/>
          </a:xfrm>
          <a:prstGeom prst="rect">
            <a:avLst/>
          </a:prstGeom>
          <a:gradFill flip="none" rotWithShape="1">
            <a:gsLst>
              <a:gs pos="56000">
                <a:srgbClr val="0070C0"/>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B2C7D24-F0F9-5C8D-912E-9B0232A76333}"/>
              </a:ext>
            </a:extLst>
          </p:cNvPr>
          <p:cNvSpPr/>
          <p:nvPr/>
        </p:nvSpPr>
        <p:spPr>
          <a:xfrm rot="16200000">
            <a:off x="9490782" y="4882156"/>
            <a:ext cx="261501" cy="558040"/>
          </a:xfrm>
          <a:prstGeom prst="rect">
            <a:avLst/>
          </a:prstGeom>
          <a:gradFill flip="none" rotWithShape="1">
            <a:gsLst>
              <a:gs pos="56000">
                <a:srgbClr val="0070C0"/>
              </a:gs>
              <a:gs pos="100000">
                <a:schemeClr val="accent1">
                  <a:tint val="23500"/>
                  <a:satMod val="16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64E8C0D1-2DB7-31ED-3149-EF1B42E44F5E}"/>
              </a:ext>
            </a:extLst>
          </p:cNvPr>
          <p:cNvSpPr txBox="1"/>
          <p:nvPr/>
        </p:nvSpPr>
        <p:spPr>
          <a:xfrm>
            <a:off x="9843916" y="1334445"/>
            <a:ext cx="2057423" cy="369332"/>
          </a:xfrm>
          <a:prstGeom prst="rect">
            <a:avLst/>
          </a:prstGeom>
          <a:noFill/>
        </p:spPr>
        <p:txBody>
          <a:bodyPr wrap="none" rtlCol="0">
            <a:spAutoFit/>
          </a:bodyPr>
          <a:lstStyle/>
          <a:p>
            <a:r>
              <a:rPr lang="en-US" b="1" dirty="0">
                <a:latin typeface="Aptos" panose="020B0004020202020204" pitchFamily="34" charset="0"/>
              </a:rPr>
              <a:t>3 Different Alleles</a:t>
            </a:r>
          </a:p>
        </p:txBody>
      </p:sp>
      <p:sp>
        <p:nvSpPr>
          <p:cNvPr id="39" name="Rectangle 38">
            <a:extLst>
              <a:ext uri="{FF2B5EF4-FFF2-40B4-BE49-F238E27FC236}">
                <a16:creationId xmlns:a16="http://schemas.microsoft.com/office/drawing/2014/main" id="{81C570A8-3FA9-157E-5C00-74E3A3867D0D}"/>
              </a:ext>
            </a:extLst>
          </p:cNvPr>
          <p:cNvSpPr/>
          <p:nvPr/>
        </p:nvSpPr>
        <p:spPr>
          <a:xfrm>
            <a:off x="9750056" y="1244009"/>
            <a:ext cx="2254102" cy="9994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963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231D-C422-5690-B342-097801B78BB5}"/>
              </a:ext>
            </a:extLst>
          </p:cNvPr>
          <p:cNvSpPr>
            <a:spLocks noGrp="1"/>
          </p:cNvSpPr>
          <p:nvPr>
            <p:ph type="title"/>
          </p:nvPr>
        </p:nvSpPr>
        <p:spPr/>
        <p:txBody>
          <a:bodyPr/>
          <a:lstStyle/>
          <a:p>
            <a:r>
              <a:rPr lang="en-US" dirty="0"/>
              <a:t>Quick detour: linkage disequilibrium (LD)</a:t>
            </a:r>
          </a:p>
        </p:txBody>
      </p:sp>
      <p:sp>
        <p:nvSpPr>
          <p:cNvPr id="3" name="Content Placeholder 2">
            <a:extLst>
              <a:ext uri="{FF2B5EF4-FFF2-40B4-BE49-F238E27FC236}">
                <a16:creationId xmlns:a16="http://schemas.microsoft.com/office/drawing/2014/main" id="{4832E920-852E-F74F-40FE-7569B65A727A}"/>
              </a:ext>
            </a:extLst>
          </p:cNvPr>
          <p:cNvSpPr>
            <a:spLocks noGrp="1"/>
          </p:cNvSpPr>
          <p:nvPr>
            <p:ph idx="1"/>
          </p:nvPr>
        </p:nvSpPr>
        <p:spPr/>
        <p:txBody>
          <a:bodyPr/>
          <a:lstStyle/>
          <a:p>
            <a:r>
              <a:rPr lang="en-US" dirty="0"/>
              <a:t>A lot of statistical analyses rely on independent parameters</a:t>
            </a:r>
          </a:p>
          <a:p>
            <a:endParaRPr lang="en-US" dirty="0"/>
          </a:p>
          <a:p>
            <a:r>
              <a:rPr lang="en-US" dirty="0"/>
              <a:t>LD-pruning – removing linked variants – allows us to generate a dataset that can be used for downstream statistical analyses</a:t>
            </a:r>
          </a:p>
        </p:txBody>
      </p:sp>
      <p:sp>
        <p:nvSpPr>
          <p:cNvPr id="4" name="Date Placeholder 3">
            <a:extLst>
              <a:ext uri="{FF2B5EF4-FFF2-40B4-BE49-F238E27FC236}">
                <a16:creationId xmlns:a16="http://schemas.microsoft.com/office/drawing/2014/main" id="{2AE027B9-CFA4-C4F0-34ED-A14207D1818B}"/>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E4BE4C63-A43B-B9D2-F05B-D25F28BC8286}"/>
              </a:ext>
            </a:extLst>
          </p:cNvPr>
          <p:cNvSpPr>
            <a:spLocks noGrp="1"/>
          </p:cNvSpPr>
          <p:nvPr>
            <p:ph type="sldNum" sz="quarter" idx="12"/>
          </p:nvPr>
        </p:nvSpPr>
        <p:spPr/>
        <p:txBody>
          <a:bodyPr/>
          <a:lstStyle/>
          <a:p>
            <a:fld id="{63CA5BDF-CCF5-FD4E-8DB5-0576DCFD5CCF}" type="slidenum">
              <a:rPr lang="en-US" smtClean="0"/>
              <a:t>29</a:t>
            </a:fld>
            <a:endParaRPr lang="en-US"/>
          </a:p>
        </p:txBody>
      </p:sp>
    </p:spTree>
    <p:extLst>
      <p:ext uri="{BB962C8B-B14F-4D97-AF65-F5344CB8AC3E}">
        <p14:creationId xmlns:p14="http://schemas.microsoft.com/office/powerpoint/2010/main" val="329376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E28A6A-0B0A-AE9A-D203-45B9E9F63D65}"/>
              </a:ext>
            </a:extLst>
          </p:cNvPr>
          <p:cNvSpPr>
            <a:spLocks noGrp="1"/>
          </p:cNvSpPr>
          <p:nvPr>
            <p:ph type="ctrTitle"/>
          </p:nvPr>
        </p:nvSpPr>
        <p:spPr>
          <a:xfrm>
            <a:off x="1524000" y="3429000"/>
            <a:ext cx="9144000" cy="1214021"/>
          </a:xfrm>
        </p:spPr>
        <p:txBody>
          <a:bodyPr>
            <a:normAutofit/>
          </a:bodyPr>
          <a:lstStyle/>
          <a:p>
            <a:pPr algn="l"/>
            <a:r>
              <a:rPr lang="en-US" sz="4800" dirty="0"/>
              <a:t>What is genetic diversity?</a:t>
            </a:r>
          </a:p>
        </p:txBody>
      </p:sp>
      <p:sp>
        <p:nvSpPr>
          <p:cNvPr id="2" name="Date Placeholder 1">
            <a:extLst>
              <a:ext uri="{FF2B5EF4-FFF2-40B4-BE49-F238E27FC236}">
                <a16:creationId xmlns:a16="http://schemas.microsoft.com/office/drawing/2014/main" id="{E1890104-E57D-9630-2A83-2CC76AE4EB4B}"/>
              </a:ext>
            </a:extLst>
          </p:cNvPr>
          <p:cNvSpPr>
            <a:spLocks noGrp="1"/>
          </p:cNvSpPr>
          <p:nvPr>
            <p:ph type="dt" sz="half" idx="10"/>
          </p:nvPr>
        </p:nvSpPr>
        <p:spPr/>
        <p:txBody>
          <a:bodyPr/>
          <a:lstStyle/>
          <a:p>
            <a:r>
              <a:rPr lang="en-US"/>
              <a:t>5/31/2024</a:t>
            </a:r>
          </a:p>
        </p:txBody>
      </p:sp>
      <p:sp>
        <p:nvSpPr>
          <p:cNvPr id="3" name="Slide Number Placeholder 2">
            <a:extLst>
              <a:ext uri="{FF2B5EF4-FFF2-40B4-BE49-F238E27FC236}">
                <a16:creationId xmlns:a16="http://schemas.microsoft.com/office/drawing/2014/main" id="{172D53CF-BB14-B759-811E-0FC554515D5C}"/>
              </a:ext>
            </a:extLst>
          </p:cNvPr>
          <p:cNvSpPr>
            <a:spLocks noGrp="1"/>
          </p:cNvSpPr>
          <p:nvPr>
            <p:ph type="sldNum" sz="quarter" idx="12"/>
          </p:nvPr>
        </p:nvSpPr>
        <p:spPr/>
        <p:txBody>
          <a:bodyPr/>
          <a:lstStyle/>
          <a:p>
            <a:fld id="{63CA5BDF-CCF5-FD4E-8DB5-0576DCFD5CCF}" type="slidenum">
              <a:rPr lang="en-US" smtClean="0"/>
              <a:t>3</a:t>
            </a:fld>
            <a:endParaRPr lang="en-US"/>
          </a:p>
        </p:txBody>
      </p:sp>
    </p:spTree>
    <p:extLst>
      <p:ext uri="{BB962C8B-B14F-4D97-AF65-F5344CB8AC3E}">
        <p14:creationId xmlns:p14="http://schemas.microsoft.com/office/powerpoint/2010/main" val="3939408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4631-C3C6-62EB-1AD8-B713FDB3250C}"/>
              </a:ext>
            </a:extLst>
          </p:cNvPr>
          <p:cNvSpPr>
            <a:spLocks noGrp="1"/>
          </p:cNvSpPr>
          <p:nvPr>
            <p:ph type="title"/>
          </p:nvPr>
        </p:nvSpPr>
        <p:spPr>
          <a:xfrm>
            <a:off x="838200" y="365125"/>
            <a:ext cx="10515600" cy="1325563"/>
          </a:xfrm>
        </p:spPr>
        <p:txBody>
          <a:bodyPr/>
          <a:lstStyle/>
          <a:p>
            <a:r>
              <a:rPr lang="en-US" dirty="0"/>
              <a:t>Representing genomic data</a:t>
            </a:r>
          </a:p>
        </p:txBody>
      </p:sp>
      <p:sp>
        <p:nvSpPr>
          <p:cNvPr id="4" name="Date Placeholder 3">
            <a:extLst>
              <a:ext uri="{FF2B5EF4-FFF2-40B4-BE49-F238E27FC236}">
                <a16:creationId xmlns:a16="http://schemas.microsoft.com/office/drawing/2014/main" id="{1B780A9E-CC3C-5F38-5BC7-8C73D7D93D98}"/>
              </a:ext>
            </a:extLst>
          </p:cNvPr>
          <p:cNvSpPr>
            <a:spLocks noGrp="1"/>
          </p:cNvSpPr>
          <p:nvPr>
            <p:ph type="dt" sz="half" idx="10"/>
          </p:nvPr>
        </p:nvSpPr>
        <p:spPr>
          <a:xfrm>
            <a:off x="838200" y="6356350"/>
            <a:ext cx="2743200" cy="365125"/>
          </a:xfrm>
        </p:spPr>
        <p:txBody>
          <a:bodyPr/>
          <a:lstStyle/>
          <a:p>
            <a:r>
              <a:rPr lang="en-US"/>
              <a:t>5/31/2024</a:t>
            </a:r>
          </a:p>
        </p:txBody>
      </p:sp>
      <p:sp>
        <p:nvSpPr>
          <p:cNvPr id="5" name="Slide Number Placeholder 4">
            <a:extLst>
              <a:ext uri="{FF2B5EF4-FFF2-40B4-BE49-F238E27FC236}">
                <a16:creationId xmlns:a16="http://schemas.microsoft.com/office/drawing/2014/main" id="{B2BA0958-AB1E-6993-A4F5-030949EA7D9E}"/>
              </a:ext>
            </a:extLst>
          </p:cNvPr>
          <p:cNvSpPr>
            <a:spLocks noGrp="1"/>
          </p:cNvSpPr>
          <p:nvPr>
            <p:ph type="sldNum" sz="quarter" idx="12"/>
          </p:nvPr>
        </p:nvSpPr>
        <p:spPr>
          <a:xfrm>
            <a:off x="8610600" y="6356350"/>
            <a:ext cx="2743200" cy="365125"/>
          </a:xfrm>
        </p:spPr>
        <p:txBody>
          <a:bodyPr/>
          <a:lstStyle/>
          <a:p>
            <a:fld id="{63CA5BDF-CCF5-FD4E-8DB5-0576DCFD5CCF}" type="slidenum">
              <a:rPr lang="en-US" smtClean="0"/>
              <a:pPr/>
              <a:t>30</a:t>
            </a:fld>
            <a:endParaRPr lang="en-US"/>
          </a:p>
        </p:txBody>
      </p:sp>
      <p:sp>
        <p:nvSpPr>
          <p:cNvPr id="11" name="TextBox 10">
            <a:extLst>
              <a:ext uri="{FF2B5EF4-FFF2-40B4-BE49-F238E27FC236}">
                <a16:creationId xmlns:a16="http://schemas.microsoft.com/office/drawing/2014/main" id="{6EEFE732-A7CA-7584-7D2B-929E0DDD74CB}"/>
              </a:ext>
            </a:extLst>
          </p:cNvPr>
          <p:cNvSpPr txBox="1"/>
          <p:nvPr/>
        </p:nvSpPr>
        <p:spPr>
          <a:xfrm>
            <a:off x="1338507" y="3362639"/>
            <a:ext cx="2567804" cy="646331"/>
          </a:xfrm>
          <a:prstGeom prst="rect">
            <a:avLst/>
          </a:prstGeom>
          <a:noFill/>
        </p:spPr>
        <p:txBody>
          <a:bodyPr wrap="square" rtlCol="0">
            <a:spAutoFit/>
          </a:bodyPr>
          <a:lstStyle/>
          <a:p>
            <a:pPr algn="r"/>
            <a:r>
              <a:rPr lang="en-US" b="1" dirty="0">
                <a:latin typeface="Aptos" panose="020B0004020202020204" pitchFamily="34" charset="0"/>
              </a:rPr>
              <a:t>Matrix Representation of Genotypes</a:t>
            </a:r>
          </a:p>
        </p:txBody>
      </p:sp>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B3186F3A-F973-E5CB-6689-672B4D1032DB}"/>
                  </a:ext>
                </a:extLst>
              </p:cNvPr>
              <p:cNvGraphicFramePr>
                <a:graphicFrameLocks noGrp="1"/>
              </p:cNvGraphicFramePr>
              <p:nvPr>
                <p:extLst>
                  <p:ext uri="{D42A27DB-BD31-4B8C-83A1-F6EECF244321}">
                    <p14:modId xmlns:p14="http://schemas.microsoft.com/office/powerpoint/2010/main" val="1428759708"/>
                  </p:ext>
                </p:extLst>
              </p:nvPr>
            </p:nvGraphicFramePr>
            <p:xfrm>
              <a:off x="4106419" y="2522310"/>
              <a:ext cx="4003674" cy="1993520"/>
            </p:xfrm>
            <a:graphic>
              <a:graphicData uri="http://schemas.openxmlformats.org/drawingml/2006/table">
                <a:tbl>
                  <a:tblPr firstRow="1" firstCol="1">
                    <a:tableStyleId>{6E25E649-3F16-4E02-A733-19D2CDBF48F0}</a:tableStyleId>
                  </a:tblPr>
                  <a:tblGrid>
                    <a:gridCol w="962342">
                      <a:extLst>
                        <a:ext uri="{9D8B030D-6E8A-4147-A177-3AD203B41FA5}">
                          <a16:colId xmlns:a16="http://schemas.microsoft.com/office/drawing/2014/main" val="288459792"/>
                        </a:ext>
                      </a:extLst>
                    </a:gridCol>
                    <a:gridCol w="913130">
                      <a:extLst>
                        <a:ext uri="{9D8B030D-6E8A-4147-A177-3AD203B41FA5}">
                          <a16:colId xmlns:a16="http://schemas.microsoft.com/office/drawing/2014/main" val="3480427047"/>
                        </a:ext>
                      </a:extLst>
                    </a:gridCol>
                    <a:gridCol w="794068">
                      <a:extLst>
                        <a:ext uri="{9D8B030D-6E8A-4147-A177-3AD203B41FA5}">
                          <a16:colId xmlns:a16="http://schemas.microsoft.com/office/drawing/2014/main" val="3230206374"/>
                        </a:ext>
                      </a:extLst>
                    </a:gridCol>
                    <a:gridCol w="397192">
                      <a:extLst>
                        <a:ext uri="{9D8B030D-6E8A-4147-A177-3AD203B41FA5}">
                          <a16:colId xmlns:a16="http://schemas.microsoft.com/office/drawing/2014/main" val="1761588761"/>
                        </a:ext>
                      </a:extLst>
                    </a:gridCol>
                    <a:gridCol w="936942">
                      <a:extLst>
                        <a:ext uri="{9D8B030D-6E8A-4147-A177-3AD203B41FA5}">
                          <a16:colId xmlns:a16="http://schemas.microsoft.com/office/drawing/2014/main" val="2966580089"/>
                        </a:ext>
                      </a:extLst>
                    </a:gridCol>
                  </a:tblGrid>
                  <a:tr h="370840">
                    <a:tc>
                      <a:txBody>
                        <a:bodyPr/>
                        <a:lstStyle/>
                        <a:p>
                          <a:pPr algn="ctr"/>
                          <a:endParaRPr lang="en-US" sz="2000" dirty="0">
                            <a:latin typeface="Aptos" panose="020B0004020202020204" pitchFamily="34" charset="0"/>
                          </a:endParaRPr>
                        </a:p>
                      </a:txBody>
                      <a:tcPr anchor="ctr">
                        <a:solidFill>
                          <a:srgbClr val="0E2C4D"/>
                        </a:solidFill>
                      </a:tcPr>
                    </a:tc>
                    <a:tc>
                      <a:txBody>
                        <a:bodyPr/>
                        <a:lstStyle/>
                        <a:p>
                          <a:pPr algn="ctr"/>
                          <a:r>
                            <a:rPr lang="en-US" sz="2000" dirty="0">
                              <a:latin typeface="Aptos" panose="020B0004020202020204" pitchFamily="34" charset="0"/>
                            </a:rPr>
                            <a:t>SNP 1</a:t>
                          </a:r>
                        </a:p>
                      </a:txBody>
                      <a:tcPr anchor="ctr">
                        <a:solidFill>
                          <a:srgbClr val="0E2C4D"/>
                        </a:solidFill>
                      </a:tcPr>
                    </a:tc>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r>
                            <a:rPr lang="en-US" sz="2000" dirty="0">
                              <a:latin typeface="Aptos" panose="020B0004020202020204" pitchFamily="34" charset="0"/>
                            </a:rPr>
                            <a:t>SNP N</a:t>
                          </a:r>
                        </a:p>
                      </a:txBody>
                      <a:tcPr anchor="ctr">
                        <a:solidFill>
                          <a:srgbClr val="0E2C4D"/>
                        </a:solidFill>
                      </a:tcPr>
                    </a:tc>
                    <a:extLst>
                      <a:ext uri="{0D108BD9-81ED-4DB2-BD59-A6C34878D82A}">
                        <a16:rowId xmlns:a16="http://schemas.microsoft.com/office/drawing/2014/main" val="2374986278"/>
                      </a:ext>
                    </a:extLst>
                  </a:tr>
                  <a:tr h="370840">
                    <a:tc>
                      <a:txBody>
                        <a:bodyPr/>
                        <a:lstStyle/>
                        <a:p>
                          <a:pPr algn="ctr"/>
                          <a:r>
                            <a:rPr lang="en-US" sz="2000" dirty="0">
                              <a:latin typeface="Aptos" panose="020B0004020202020204" pitchFamily="34" charset="0"/>
                            </a:rPr>
                            <a:t>Ind 1</a:t>
                          </a:r>
                        </a:p>
                      </a:txBody>
                      <a:tcPr anchor="ctr">
                        <a:solidFill>
                          <a:srgbClr val="0E2C4D"/>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oMath>
                            </m:oMathPara>
                          </a14:m>
                          <a:endParaRPr lang="en-US" sz="2000" dirty="0">
                            <a:latin typeface="Aptos" panose="020B00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oMath>
                            </m:oMathPara>
                          </a14:m>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𝐾</m:t>
                                    </m:r>
                                  </m:sub>
                                  <m:sup>
                                    <m:r>
                                      <a:rPr lang="en-US" sz="2000" b="0" i="1" smtClean="0">
                                        <a:latin typeface="Cambria Math" panose="02040503050406030204" pitchFamily="18" charset="0"/>
                                      </a:rPr>
                                      <m:t>1</m:t>
                                    </m:r>
                                  </m:sup>
                                </m:sSubSup>
                              </m:oMath>
                            </m:oMathPara>
                          </a14:m>
                          <a:endParaRPr lang="en-US" sz="2000" dirty="0">
                            <a:latin typeface="Aptos" panose="020B0004020202020204" pitchFamily="34" charset="0"/>
                          </a:endParaRPr>
                        </a:p>
                      </a:txBody>
                      <a:tcPr anchor="ctr"/>
                    </a:tc>
                    <a:extLst>
                      <a:ext uri="{0D108BD9-81ED-4DB2-BD59-A6C34878D82A}">
                        <a16:rowId xmlns:a16="http://schemas.microsoft.com/office/drawing/2014/main" val="391044944"/>
                      </a:ext>
                    </a:extLst>
                  </a:tr>
                  <a:tr h="370840">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lang="en-US" sz="2000" dirty="0">
                            <a:latin typeface="Aptos" panose="020B00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𝐾</m:t>
                                    </m:r>
                                  </m:sub>
                                  <m:sup>
                                    <m:r>
                                      <a:rPr lang="en-US" sz="2000" b="0" i="1" smtClean="0">
                                        <a:latin typeface="Cambria Math" panose="02040503050406030204" pitchFamily="18" charset="0"/>
                                      </a:rPr>
                                      <m:t>2</m:t>
                                    </m:r>
                                  </m:sup>
                                </m:sSubSup>
                              </m:oMath>
                            </m:oMathPara>
                          </a14:m>
                          <a:endParaRPr lang="en-US" sz="2000" dirty="0">
                            <a:latin typeface="Aptos" panose="020B0004020202020204" pitchFamily="34" charset="0"/>
                          </a:endParaRPr>
                        </a:p>
                      </a:txBody>
                      <a:tcPr anchor="ctr"/>
                    </a:tc>
                    <a:extLst>
                      <a:ext uri="{0D108BD9-81ED-4DB2-BD59-A6C34878D82A}">
                        <a16:rowId xmlns:a16="http://schemas.microsoft.com/office/drawing/2014/main" val="227579276"/>
                      </a:ext>
                    </a:extLst>
                  </a:tr>
                  <a:tr h="370840">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extLst>
                      <a:ext uri="{0D108BD9-81ED-4DB2-BD59-A6C34878D82A}">
                        <a16:rowId xmlns:a16="http://schemas.microsoft.com/office/drawing/2014/main" val="2728010158"/>
                      </a:ext>
                    </a:extLst>
                  </a:tr>
                  <a:tr h="370840">
                    <a:tc>
                      <a:txBody>
                        <a:bodyPr/>
                        <a:lstStyle/>
                        <a:p>
                          <a:pPr algn="ctr"/>
                          <a:r>
                            <a:rPr lang="en-US" sz="2000" dirty="0">
                              <a:latin typeface="Aptos" panose="020B0004020202020204" pitchFamily="34" charset="0"/>
                            </a:rPr>
                            <a:t>Ind K</a:t>
                          </a:r>
                        </a:p>
                      </a:txBody>
                      <a:tcPr anchor="ctr">
                        <a:solidFill>
                          <a:srgbClr val="0E2C4D"/>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sSubSup>
                              </m:oMath>
                            </m:oMathPara>
                          </a14:m>
                          <a:endParaRPr lang="en-US" sz="2000" dirty="0">
                            <a:latin typeface="Aptos" panose="020B00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𝑁</m:t>
                                    </m:r>
                                  </m:sup>
                                </m:sSubSup>
                              </m:oMath>
                            </m:oMathPara>
                          </a14:m>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𝐾</m:t>
                                    </m:r>
                                  </m:sub>
                                  <m:sup>
                                    <m:r>
                                      <a:rPr lang="en-US" sz="2000" b="0" i="1" smtClean="0">
                                        <a:latin typeface="Cambria Math" panose="02040503050406030204" pitchFamily="18" charset="0"/>
                                      </a:rPr>
                                      <m:t>𝑁</m:t>
                                    </m:r>
                                  </m:sup>
                                </m:sSubSup>
                              </m:oMath>
                            </m:oMathPara>
                          </a14:m>
                          <a:endParaRPr lang="en-US" sz="2000" dirty="0">
                            <a:latin typeface="Aptos" panose="020B0004020202020204" pitchFamily="34" charset="0"/>
                          </a:endParaRPr>
                        </a:p>
                      </a:txBody>
                      <a:tcPr anchor="ctr"/>
                    </a:tc>
                    <a:extLst>
                      <a:ext uri="{0D108BD9-81ED-4DB2-BD59-A6C34878D82A}">
                        <a16:rowId xmlns:a16="http://schemas.microsoft.com/office/drawing/2014/main" val="3093454796"/>
                      </a:ext>
                    </a:extLst>
                  </a:tr>
                </a:tbl>
              </a:graphicData>
            </a:graphic>
          </p:graphicFrame>
        </mc:Choice>
        <mc:Fallback>
          <p:graphicFrame>
            <p:nvGraphicFramePr>
              <p:cNvPr id="12" name="Table 11">
                <a:extLst>
                  <a:ext uri="{FF2B5EF4-FFF2-40B4-BE49-F238E27FC236}">
                    <a16:creationId xmlns:a16="http://schemas.microsoft.com/office/drawing/2014/main" id="{B3186F3A-F973-E5CB-6689-672B4D1032DB}"/>
                  </a:ext>
                </a:extLst>
              </p:cNvPr>
              <p:cNvGraphicFramePr>
                <a:graphicFrameLocks noGrp="1"/>
              </p:cNvGraphicFramePr>
              <p:nvPr>
                <p:extLst>
                  <p:ext uri="{D42A27DB-BD31-4B8C-83A1-F6EECF244321}">
                    <p14:modId xmlns:p14="http://schemas.microsoft.com/office/powerpoint/2010/main" val="1428759708"/>
                  </p:ext>
                </p:extLst>
              </p:nvPr>
            </p:nvGraphicFramePr>
            <p:xfrm>
              <a:off x="4106419" y="2522310"/>
              <a:ext cx="4003674" cy="1993520"/>
            </p:xfrm>
            <a:graphic>
              <a:graphicData uri="http://schemas.openxmlformats.org/drawingml/2006/table">
                <a:tbl>
                  <a:tblPr firstRow="1" firstCol="1">
                    <a:tableStyleId>{6E25E649-3F16-4E02-A733-19D2CDBF48F0}</a:tableStyleId>
                  </a:tblPr>
                  <a:tblGrid>
                    <a:gridCol w="962342">
                      <a:extLst>
                        <a:ext uri="{9D8B030D-6E8A-4147-A177-3AD203B41FA5}">
                          <a16:colId xmlns:a16="http://schemas.microsoft.com/office/drawing/2014/main" val="288459792"/>
                        </a:ext>
                      </a:extLst>
                    </a:gridCol>
                    <a:gridCol w="913130">
                      <a:extLst>
                        <a:ext uri="{9D8B030D-6E8A-4147-A177-3AD203B41FA5}">
                          <a16:colId xmlns:a16="http://schemas.microsoft.com/office/drawing/2014/main" val="3480427047"/>
                        </a:ext>
                      </a:extLst>
                    </a:gridCol>
                    <a:gridCol w="794068">
                      <a:extLst>
                        <a:ext uri="{9D8B030D-6E8A-4147-A177-3AD203B41FA5}">
                          <a16:colId xmlns:a16="http://schemas.microsoft.com/office/drawing/2014/main" val="3230206374"/>
                        </a:ext>
                      </a:extLst>
                    </a:gridCol>
                    <a:gridCol w="397192">
                      <a:extLst>
                        <a:ext uri="{9D8B030D-6E8A-4147-A177-3AD203B41FA5}">
                          <a16:colId xmlns:a16="http://schemas.microsoft.com/office/drawing/2014/main" val="1761588761"/>
                        </a:ext>
                      </a:extLst>
                    </a:gridCol>
                    <a:gridCol w="936942">
                      <a:extLst>
                        <a:ext uri="{9D8B030D-6E8A-4147-A177-3AD203B41FA5}">
                          <a16:colId xmlns:a16="http://schemas.microsoft.com/office/drawing/2014/main" val="2966580089"/>
                        </a:ext>
                      </a:extLst>
                    </a:gridCol>
                  </a:tblGrid>
                  <a:tr h="396240">
                    <a:tc>
                      <a:txBody>
                        <a:bodyPr/>
                        <a:lstStyle/>
                        <a:p>
                          <a:pPr algn="ctr"/>
                          <a:endParaRPr lang="en-US" sz="2000" dirty="0">
                            <a:latin typeface="Aptos" panose="020B0004020202020204" pitchFamily="34" charset="0"/>
                          </a:endParaRPr>
                        </a:p>
                      </a:txBody>
                      <a:tcPr anchor="ctr">
                        <a:solidFill>
                          <a:srgbClr val="0E2C4D"/>
                        </a:solidFill>
                      </a:tcPr>
                    </a:tc>
                    <a:tc>
                      <a:txBody>
                        <a:bodyPr/>
                        <a:lstStyle/>
                        <a:p>
                          <a:pPr algn="ctr"/>
                          <a:r>
                            <a:rPr lang="en-US" sz="2000" dirty="0">
                              <a:latin typeface="Aptos" panose="020B0004020202020204" pitchFamily="34" charset="0"/>
                            </a:rPr>
                            <a:t>SNP 1</a:t>
                          </a:r>
                        </a:p>
                      </a:txBody>
                      <a:tcPr anchor="ctr">
                        <a:solidFill>
                          <a:srgbClr val="0E2C4D"/>
                        </a:solidFill>
                      </a:tcPr>
                    </a:tc>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r>
                            <a:rPr lang="en-US" sz="2000" dirty="0">
                              <a:latin typeface="Aptos" panose="020B0004020202020204" pitchFamily="34" charset="0"/>
                            </a:rPr>
                            <a:t>SNP N</a:t>
                          </a:r>
                        </a:p>
                      </a:txBody>
                      <a:tcPr anchor="ctr">
                        <a:solidFill>
                          <a:srgbClr val="0E2C4D"/>
                        </a:solidFill>
                      </a:tcPr>
                    </a:tc>
                    <a:extLst>
                      <a:ext uri="{0D108BD9-81ED-4DB2-BD59-A6C34878D82A}">
                        <a16:rowId xmlns:a16="http://schemas.microsoft.com/office/drawing/2014/main" val="2374986278"/>
                      </a:ext>
                    </a:extLst>
                  </a:tr>
                  <a:tr h="399860">
                    <a:tc>
                      <a:txBody>
                        <a:bodyPr/>
                        <a:lstStyle/>
                        <a:p>
                          <a:pPr algn="ctr"/>
                          <a:r>
                            <a:rPr lang="en-US" sz="2000" dirty="0">
                              <a:latin typeface="Aptos" panose="020B0004020202020204" pitchFamily="34" charset="0"/>
                            </a:rPr>
                            <a:t>Ind 1</a:t>
                          </a:r>
                        </a:p>
                      </a:txBody>
                      <a:tcPr anchor="ctr">
                        <a:solidFill>
                          <a:srgbClr val="0E2C4D"/>
                        </a:solidFill>
                      </a:tcPr>
                    </a:tc>
                    <a:tc>
                      <a:txBody>
                        <a:bodyPr/>
                        <a:lstStyle/>
                        <a:p>
                          <a:endParaRPr lang="en-US"/>
                        </a:p>
                      </a:txBody>
                      <a:tcPr anchor="ctr">
                        <a:blipFill>
                          <a:blip r:embed="rId2"/>
                          <a:stretch>
                            <a:fillRect l="-105556" t="-106250" r="-234722" b="-321875"/>
                          </a:stretch>
                        </a:blipFill>
                      </a:tcPr>
                    </a:tc>
                    <a:tc>
                      <a:txBody>
                        <a:bodyPr/>
                        <a:lstStyle/>
                        <a:p>
                          <a:endParaRPr lang="en-US"/>
                        </a:p>
                      </a:txBody>
                      <a:tcPr anchor="ctr">
                        <a:blipFill>
                          <a:blip r:embed="rId2"/>
                          <a:stretch>
                            <a:fillRect l="-234921" t="-106250" r="-168254" b="-321875"/>
                          </a:stretch>
                        </a:blip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endParaRPr lang="en-US"/>
                        </a:p>
                      </a:txBody>
                      <a:tcPr anchor="ctr">
                        <a:blipFill>
                          <a:blip r:embed="rId2"/>
                          <a:stretch>
                            <a:fillRect l="-327027" t="-106250" r="-1351" b="-321875"/>
                          </a:stretch>
                        </a:blipFill>
                      </a:tcPr>
                    </a:tc>
                    <a:extLst>
                      <a:ext uri="{0D108BD9-81ED-4DB2-BD59-A6C34878D82A}">
                        <a16:rowId xmlns:a16="http://schemas.microsoft.com/office/drawing/2014/main" val="391044944"/>
                      </a:ext>
                    </a:extLst>
                  </a:tr>
                  <a:tr h="400495">
                    <a:tc>
                      <a:txBody>
                        <a:bodyPr/>
                        <a:lstStyle/>
                        <a:p>
                          <a:pPr algn="ctr"/>
                          <a:r>
                            <a:rPr lang="en-US" sz="2000" dirty="0">
                              <a:latin typeface="Aptos" panose="020B0004020202020204" pitchFamily="34" charset="0"/>
                            </a:rPr>
                            <a:t>Ind 2</a:t>
                          </a:r>
                        </a:p>
                      </a:txBody>
                      <a:tcPr anchor="ctr">
                        <a:solidFill>
                          <a:srgbClr val="0E2C4D"/>
                        </a:solidFill>
                      </a:tcPr>
                    </a:tc>
                    <a:tc>
                      <a:txBody>
                        <a:bodyPr/>
                        <a:lstStyle/>
                        <a:p>
                          <a:endParaRPr lang="en-US"/>
                        </a:p>
                      </a:txBody>
                      <a:tcPr anchor="ctr">
                        <a:blipFill>
                          <a:blip r:embed="rId2"/>
                          <a:stretch>
                            <a:fillRect l="-105556" t="-206250" r="-234722" b="-221875"/>
                          </a:stretch>
                        </a:blipFill>
                      </a:tcPr>
                    </a:tc>
                    <a:tc>
                      <a:txBody>
                        <a:bodyPr/>
                        <a:lstStyle/>
                        <a:p>
                          <a:endParaRPr lang="en-US"/>
                        </a:p>
                      </a:txBody>
                      <a:tcPr anchor="ctr">
                        <a:blipFill>
                          <a:blip r:embed="rId2"/>
                          <a:stretch>
                            <a:fillRect l="-234921" t="-206250" r="-168254" b="-221875"/>
                          </a:stretch>
                        </a:blip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endParaRPr lang="en-US"/>
                        </a:p>
                      </a:txBody>
                      <a:tcPr anchor="ctr">
                        <a:blipFill>
                          <a:blip r:embed="rId2"/>
                          <a:stretch>
                            <a:fillRect l="-327027" t="-206250" r="-1351" b="-221875"/>
                          </a:stretch>
                        </a:blipFill>
                      </a:tcPr>
                    </a:tc>
                    <a:extLst>
                      <a:ext uri="{0D108BD9-81ED-4DB2-BD59-A6C34878D82A}">
                        <a16:rowId xmlns:a16="http://schemas.microsoft.com/office/drawing/2014/main" val="227579276"/>
                      </a:ext>
                    </a:extLst>
                  </a:tr>
                  <a:tr h="396240">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extLst>
                      <a:ext uri="{0D108BD9-81ED-4DB2-BD59-A6C34878D82A}">
                        <a16:rowId xmlns:a16="http://schemas.microsoft.com/office/drawing/2014/main" val="2728010158"/>
                      </a:ext>
                    </a:extLst>
                  </a:tr>
                  <a:tr h="400685">
                    <a:tc>
                      <a:txBody>
                        <a:bodyPr/>
                        <a:lstStyle/>
                        <a:p>
                          <a:pPr algn="ctr"/>
                          <a:r>
                            <a:rPr lang="en-US" sz="2000" dirty="0">
                              <a:latin typeface="Aptos" panose="020B0004020202020204" pitchFamily="34" charset="0"/>
                            </a:rPr>
                            <a:t>Ind K</a:t>
                          </a:r>
                        </a:p>
                      </a:txBody>
                      <a:tcPr anchor="ctr">
                        <a:solidFill>
                          <a:srgbClr val="0E2C4D"/>
                        </a:solidFill>
                      </a:tcPr>
                    </a:tc>
                    <a:tc>
                      <a:txBody>
                        <a:bodyPr/>
                        <a:lstStyle/>
                        <a:p>
                          <a:endParaRPr lang="en-US"/>
                        </a:p>
                      </a:txBody>
                      <a:tcPr anchor="ctr">
                        <a:blipFill>
                          <a:blip r:embed="rId2"/>
                          <a:stretch>
                            <a:fillRect l="-105556" t="-403125" r="-234722" b="-25000"/>
                          </a:stretch>
                        </a:blipFill>
                      </a:tcPr>
                    </a:tc>
                    <a:tc>
                      <a:txBody>
                        <a:bodyPr/>
                        <a:lstStyle/>
                        <a:p>
                          <a:endParaRPr lang="en-US"/>
                        </a:p>
                      </a:txBody>
                      <a:tcPr anchor="ctr">
                        <a:blipFill>
                          <a:blip r:embed="rId2"/>
                          <a:stretch>
                            <a:fillRect l="-234921" t="-403125" r="-168254" b="-25000"/>
                          </a:stretch>
                        </a:blip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endParaRPr lang="en-US"/>
                        </a:p>
                      </a:txBody>
                      <a:tcPr anchor="ctr">
                        <a:blipFill>
                          <a:blip r:embed="rId2"/>
                          <a:stretch>
                            <a:fillRect l="-327027" t="-403125" r="-1351" b="-25000"/>
                          </a:stretch>
                        </a:blipFill>
                      </a:tcPr>
                    </a:tc>
                    <a:extLst>
                      <a:ext uri="{0D108BD9-81ED-4DB2-BD59-A6C34878D82A}">
                        <a16:rowId xmlns:a16="http://schemas.microsoft.com/office/drawing/2014/main" val="3093454796"/>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6EF6D9-3B18-9DE1-0B2C-A7480114574B}"/>
                  </a:ext>
                </a:extLst>
              </p:cNvPr>
              <p:cNvSpPr txBox="1"/>
              <p:nvPr/>
            </p:nvSpPr>
            <p:spPr>
              <a:xfrm>
                <a:off x="4941626" y="5518761"/>
                <a:ext cx="2308747" cy="1047210"/>
              </a:xfrm>
              <a:prstGeom prst="rect">
                <a:avLst/>
              </a:prstGeom>
              <a:noFill/>
            </p:spPr>
            <p:txBody>
              <a:bodyPr wrap="square">
                <a:spAutoFit/>
              </a:bodyPr>
              <a:lstStyle/>
              <a:p>
                <a:pPr algn="r"/>
                <a:r>
                  <a:rPr lang="en-US" sz="2000" dirty="0">
                    <a:latin typeface="Cambria Math" panose="02040503050406030204" pitchFamily="18" charset="0"/>
                  </a:rPr>
                  <a:t>  0/0</a:t>
                </a:r>
                <a:endParaRPr lang="en-US" sz="2000" b="0" dirty="0">
                  <a:latin typeface="Cambria Math" panose="02040503050406030204" pitchFamily="18" charset="0"/>
                </a:endParaRPr>
              </a:p>
              <a:p>
                <a:pPr algn="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𝑔</m:t>
                        </m:r>
                      </m:e>
                      <m:sub>
                        <m:r>
                          <a:rPr lang="en-US" sz="2000" b="0" i="1" smtClean="0">
                            <a:latin typeface="Cambria Math" panose="02040503050406030204" pitchFamily="18" charset="0"/>
                          </a:rPr>
                          <m:t>𝐼</m:t>
                        </m:r>
                      </m:sub>
                      <m:sup>
                        <m:r>
                          <a:rPr lang="en-US" sz="2000" b="0" i="1" smtClean="0">
                            <a:latin typeface="Cambria Math" panose="02040503050406030204" pitchFamily="18" charset="0"/>
                          </a:rPr>
                          <m:t>𝐿</m:t>
                        </m:r>
                      </m:sup>
                    </m:sSubSup>
                    <m:r>
                      <a:rPr lang="en-US" sz="2000" b="0" i="1" smtClean="0">
                        <a:latin typeface="Cambria Math" panose="02040503050406030204" pitchFamily="18" charset="0"/>
                        <a:ea typeface="Cambria Math" panose="02040503050406030204" pitchFamily="18" charset="0"/>
                      </a:rPr>
                      <m:t>∈ </m:t>
                    </m:r>
                  </m:oMath>
                </a14:m>
                <a:r>
                  <a:rPr lang="en-US" sz="2000" dirty="0">
                    <a:latin typeface="Cambria Math" panose="02040503050406030204" pitchFamily="18" charset="0"/>
                    <a:ea typeface="Cambria Math" panose="02040503050406030204" pitchFamily="18" charset="0"/>
                  </a:rPr>
                  <a:t>      0/1</a:t>
                </a:r>
              </a:p>
              <a:p>
                <a:pPr algn="r"/>
                <a:r>
                  <a:rPr lang="en-US" sz="2000" dirty="0">
                    <a:latin typeface="Cambria Math" panose="02040503050406030204" pitchFamily="18" charset="0"/>
                    <a:ea typeface="Cambria Math" panose="02040503050406030204" pitchFamily="18" charset="0"/>
                  </a:rPr>
                  <a:t>                      1/1</a:t>
                </a:r>
                <a:endParaRPr lang="en-US" sz="2000" dirty="0"/>
              </a:p>
            </p:txBody>
          </p:sp>
        </mc:Choice>
        <mc:Fallback xmlns="">
          <p:sp>
            <p:nvSpPr>
              <p:cNvPr id="9" name="TextBox 8">
                <a:extLst>
                  <a:ext uri="{FF2B5EF4-FFF2-40B4-BE49-F238E27FC236}">
                    <a16:creationId xmlns:a16="http://schemas.microsoft.com/office/drawing/2014/main" id="{AF6EF6D9-3B18-9DE1-0B2C-A7480114574B}"/>
                  </a:ext>
                </a:extLst>
              </p:cNvPr>
              <p:cNvSpPr txBox="1">
                <a:spLocks noRot="1" noChangeAspect="1" noMove="1" noResize="1" noEditPoints="1" noAdjustHandles="1" noChangeArrowheads="1" noChangeShapeType="1" noTextEdit="1"/>
              </p:cNvSpPr>
              <p:nvPr/>
            </p:nvSpPr>
            <p:spPr>
              <a:xfrm>
                <a:off x="4941626" y="5518761"/>
                <a:ext cx="2308747" cy="1047210"/>
              </a:xfrm>
              <a:prstGeom prst="rect">
                <a:avLst/>
              </a:prstGeom>
              <a:blipFill>
                <a:blip r:embed="rId3"/>
                <a:stretch>
                  <a:fillRect t="-2410" r="-2747" b="-722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A85F5246-7AD7-3274-B865-40FEE5E6B8FB}"/>
              </a:ext>
            </a:extLst>
          </p:cNvPr>
          <p:cNvSpPr/>
          <p:nvPr/>
        </p:nvSpPr>
        <p:spPr>
          <a:xfrm>
            <a:off x="6480804" y="5518761"/>
            <a:ext cx="233916" cy="1020151"/>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6549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4631-C3C6-62EB-1AD8-B713FDB3250C}"/>
              </a:ext>
            </a:extLst>
          </p:cNvPr>
          <p:cNvSpPr>
            <a:spLocks noGrp="1"/>
          </p:cNvSpPr>
          <p:nvPr>
            <p:ph type="title"/>
          </p:nvPr>
        </p:nvSpPr>
        <p:spPr>
          <a:xfrm>
            <a:off x="838200" y="365125"/>
            <a:ext cx="10515600" cy="1325563"/>
          </a:xfrm>
        </p:spPr>
        <p:txBody>
          <a:bodyPr/>
          <a:lstStyle/>
          <a:p>
            <a:r>
              <a:rPr lang="en-US" dirty="0"/>
              <a:t>Representing genomic data</a:t>
            </a:r>
          </a:p>
        </p:txBody>
      </p:sp>
      <p:sp>
        <p:nvSpPr>
          <p:cNvPr id="4" name="Date Placeholder 3">
            <a:extLst>
              <a:ext uri="{FF2B5EF4-FFF2-40B4-BE49-F238E27FC236}">
                <a16:creationId xmlns:a16="http://schemas.microsoft.com/office/drawing/2014/main" id="{1B780A9E-CC3C-5F38-5BC7-8C73D7D93D98}"/>
              </a:ext>
            </a:extLst>
          </p:cNvPr>
          <p:cNvSpPr>
            <a:spLocks noGrp="1"/>
          </p:cNvSpPr>
          <p:nvPr>
            <p:ph type="dt" sz="half" idx="10"/>
          </p:nvPr>
        </p:nvSpPr>
        <p:spPr>
          <a:xfrm>
            <a:off x="838200" y="6356350"/>
            <a:ext cx="2743200" cy="365125"/>
          </a:xfrm>
        </p:spPr>
        <p:txBody>
          <a:bodyPr/>
          <a:lstStyle/>
          <a:p>
            <a:r>
              <a:rPr lang="en-US"/>
              <a:t>5/31/2024</a:t>
            </a:r>
          </a:p>
        </p:txBody>
      </p:sp>
      <p:sp>
        <p:nvSpPr>
          <p:cNvPr id="5" name="Slide Number Placeholder 4">
            <a:extLst>
              <a:ext uri="{FF2B5EF4-FFF2-40B4-BE49-F238E27FC236}">
                <a16:creationId xmlns:a16="http://schemas.microsoft.com/office/drawing/2014/main" id="{B2BA0958-AB1E-6993-A4F5-030949EA7D9E}"/>
              </a:ext>
            </a:extLst>
          </p:cNvPr>
          <p:cNvSpPr>
            <a:spLocks noGrp="1"/>
          </p:cNvSpPr>
          <p:nvPr>
            <p:ph type="sldNum" sz="quarter" idx="12"/>
          </p:nvPr>
        </p:nvSpPr>
        <p:spPr>
          <a:xfrm>
            <a:off x="8610600" y="6356350"/>
            <a:ext cx="2743200" cy="365125"/>
          </a:xfrm>
        </p:spPr>
        <p:txBody>
          <a:bodyPr/>
          <a:lstStyle/>
          <a:p>
            <a:fld id="{63CA5BDF-CCF5-FD4E-8DB5-0576DCFD5CCF}" type="slidenum">
              <a:rPr lang="en-US" smtClean="0"/>
              <a:pPr/>
              <a:t>31</a:t>
            </a:fld>
            <a:endParaRPr lang="en-US"/>
          </a:p>
        </p:txBody>
      </p:sp>
      <p:sp>
        <p:nvSpPr>
          <p:cNvPr id="11" name="TextBox 10">
            <a:extLst>
              <a:ext uri="{FF2B5EF4-FFF2-40B4-BE49-F238E27FC236}">
                <a16:creationId xmlns:a16="http://schemas.microsoft.com/office/drawing/2014/main" id="{6EEFE732-A7CA-7584-7D2B-929E0DDD74CB}"/>
              </a:ext>
            </a:extLst>
          </p:cNvPr>
          <p:cNvSpPr txBox="1"/>
          <p:nvPr/>
        </p:nvSpPr>
        <p:spPr>
          <a:xfrm>
            <a:off x="1338507" y="3362639"/>
            <a:ext cx="2567804" cy="646331"/>
          </a:xfrm>
          <a:prstGeom prst="rect">
            <a:avLst/>
          </a:prstGeom>
          <a:noFill/>
        </p:spPr>
        <p:txBody>
          <a:bodyPr wrap="square" rtlCol="0">
            <a:spAutoFit/>
          </a:bodyPr>
          <a:lstStyle/>
          <a:p>
            <a:pPr algn="r"/>
            <a:r>
              <a:rPr lang="en-US" b="1" dirty="0">
                <a:latin typeface="Aptos" panose="020B0004020202020204" pitchFamily="34" charset="0"/>
              </a:rPr>
              <a:t>Matrix Representation of Genotypes</a:t>
            </a:r>
          </a:p>
        </p:txBody>
      </p:sp>
      <p:sp>
        <p:nvSpPr>
          <p:cNvPr id="7" name="TextBox 6">
            <a:extLst>
              <a:ext uri="{FF2B5EF4-FFF2-40B4-BE49-F238E27FC236}">
                <a16:creationId xmlns:a16="http://schemas.microsoft.com/office/drawing/2014/main" id="{7C8E5DF6-F400-9E7B-F46B-1FDC10DB2F17}"/>
              </a:ext>
            </a:extLst>
          </p:cNvPr>
          <p:cNvSpPr txBox="1"/>
          <p:nvPr/>
        </p:nvSpPr>
        <p:spPr>
          <a:xfrm>
            <a:off x="4409954" y="5487342"/>
            <a:ext cx="5392784" cy="1051570"/>
          </a:xfrm>
          <a:prstGeom prst="rect">
            <a:avLst/>
          </a:prstGeom>
          <a:noFill/>
        </p:spPr>
        <p:txBody>
          <a:bodyPr wrap="square">
            <a:spAutoFit/>
          </a:bodyPr>
          <a:lstStyle/>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0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homozygous reference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1  heterozygous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2  homozygous alternate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973F2481-7762-5DAD-304F-111CEC48E607}"/>
              </a:ext>
            </a:extLst>
          </p:cNvPr>
          <p:cNvGraphicFramePr>
            <a:graphicFrameLocks noGrp="1"/>
          </p:cNvGraphicFramePr>
          <p:nvPr>
            <p:extLst>
              <p:ext uri="{D42A27DB-BD31-4B8C-83A1-F6EECF244321}">
                <p14:modId xmlns:p14="http://schemas.microsoft.com/office/powerpoint/2010/main" val="147937280"/>
              </p:ext>
            </p:extLst>
          </p:nvPr>
        </p:nvGraphicFramePr>
        <p:xfrm>
          <a:off x="4106419" y="2522310"/>
          <a:ext cx="4003674" cy="1981200"/>
        </p:xfrm>
        <a:graphic>
          <a:graphicData uri="http://schemas.openxmlformats.org/drawingml/2006/table">
            <a:tbl>
              <a:tblPr firstRow="1" firstCol="1">
                <a:tableStyleId>{6E25E649-3F16-4E02-A733-19D2CDBF48F0}</a:tableStyleId>
              </a:tblPr>
              <a:tblGrid>
                <a:gridCol w="962342">
                  <a:extLst>
                    <a:ext uri="{9D8B030D-6E8A-4147-A177-3AD203B41FA5}">
                      <a16:colId xmlns:a16="http://schemas.microsoft.com/office/drawing/2014/main" val="288459792"/>
                    </a:ext>
                  </a:extLst>
                </a:gridCol>
                <a:gridCol w="913130">
                  <a:extLst>
                    <a:ext uri="{9D8B030D-6E8A-4147-A177-3AD203B41FA5}">
                      <a16:colId xmlns:a16="http://schemas.microsoft.com/office/drawing/2014/main" val="3480427047"/>
                    </a:ext>
                  </a:extLst>
                </a:gridCol>
                <a:gridCol w="794068">
                  <a:extLst>
                    <a:ext uri="{9D8B030D-6E8A-4147-A177-3AD203B41FA5}">
                      <a16:colId xmlns:a16="http://schemas.microsoft.com/office/drawing/2014/main" val="3230206374"/>
                    </a:ext>
                  </a:extLst>
                </a:gridCol>
                <a:gridCol w="397192">
                  <a:extLst>
                    <a:ext uri="{9D8B030D-6E8A-4147-A177-3AD203B41FA5}">
                      <a16:colId xmlns:a16="http://schemas.microsoft.com/office/drawing/2014/main" val="1761588761"/>
                    </a:ext>
                  </a:extLst>
                </a:gridCol>
                <a:gridCol w="936942">
                  <a:extLst>
                    <a:ext uri="{9D8B030D-6E8A-4147-A177-3AD203B41FA5}">
                      <a16:colId xmlns:a16="http://schemas.microsoft.com/office/drawing/2014/main" val="2966580089"/>
                    </a:ext>
                  </a:extLst>
                </a:gridCol>
              </a:tblGrid>
              <a:tr h="370840">
                <a:tc>
                  <a:txBody>
                    <a:bodyPr/>
                    <a:lstStyle/>
                    <a:p>
                      <a:pPr algn="ctr"/>
                      <a:endParaRPr lang="en-US" sz="2000" dirty="0">
                        <a:latin typeface="Aptos" panose="020B0004020202020204" pitchFamily="34" charset="0"/>
                      </a:endParaRPr>
                    </a:p>
                  </a:txBody>
                  <a:tcPr anchor="ctr">
                    <a:solidFill>
                      <a:srgbClr val="0E2C4D"/>
                    </a:solidFill>
                  </a:tcPr>
                </a:tc>
                <a:tc>
                  <a:txBody>
                    <a:bodyPr/>
                    <a:lstStyle/>
                    <a:p>
                      <a:pPr algn="ctr"/>
                      <a:r>
                        <a:rPr lang="en-US" sz="2000" dirty="0">
                          <a:latin typeface="Aptos" panose="020B0004020202020204" pitchFamily="34" charset="0"/>
                        </a:rPr>
                        <a:t>SNP 1</a:t>
                      </a:r>
                    </a:p>
                  </a:txBody>
                  <a:tcPr anchor="ctr">
                    <a:solidFill>
                      <a:srgbClr val="0E2C4D"/>
                    </a:solidFill>
                  </a:tcPr>
                </a:tc>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r>
                        <a:rPr lang="en-US" sz="2000" dirty="0">
                          <a:latin typeface="Aptos" panose="020B0004020202020204" pitchFamily="34" charset="0"/>
                        </a:rPr>
                        <a:t>SNP N</a:t>
                      </a:r>
                    </a:p>
                  </a:txBody>
                  <a:tcPr anchor="ctr">
                    <a:solidFill>
                      <a:srgbClr val="0E2C4D"/>
                    </a:solidFill>
                  </a:tcPr>
                </a:tc>
                <a:extLst>
                  <a:ext uri="{0D108BD9-81ED-4DB2-BD59-A6C34878D82A}">
                    <a16:rowId xmlns:a16="http://schemas.microsoft.com/office/drawing/2014/main" val="2374986278"/>
                  </a:ext>
                </a:extLst>
              </a:tr>
              <a:tr h="370840">
                <a:tc>
                  <a:txBody>
                    <a:bodyPr/>
                    <a:lstStyle/>
                    <a:p>
                      <a:pPr algn="ctr"/>
                      <a:r>
                        <a:rPr lang="en-US" sz="2000" dirty="0">
                          <a:latin typeface="Aptos" panose="020B0004020202020204" pitchFamily="34" charset="0"/>
                        </a:rPr>
                        <a:t>Ind 1</a:t>
                      </a:r>
                    </a:p>
                  </a:txBody>
                  <a:tcPr anchor="ctr">
                    <a:solidFill>
                      <a:srgbClr val="0E2C4D"/>
                    </a:solidFill>
                  </a:tcPr>
                </a:tc>
                <a:tc>
                  <a:txBody>
                    <a:bodyPr/>
                    <a:lstStyle/>
                    <a:p>
                      <a:pPr algn="ctr"/>
                      <a:r>
                        <a:rPr lang="en-US" sz="2000" dirty="0">
                          <a:latin typeface="Aptos" panose="020B0004020202020204" pitchFamily="34" charset="0"/>
                        </a:rPr>
                        <a:t>0</a:t>
                      </a:r>
                    </a:p>
                  </a:txBody>
                  <a:tcPr anchor="ctr"/>
                </a:tc>
                <a:tc>
                  <a:txBody>
                    <a:bodyPr/>
                    <a:lstStyle/>
                    <a:p>
                      <a:pPr algn="ctr"/>
                      <a:r>
                        <a:rPr lang="en-US" sz="2000" dirty="0">
                          <a:latin typeface="Aptos" panose="020B0004020202020204" pitchFamily="34" charset="0"/>
                        </a:rPr>
                        <a:t>0</a:t>
                      </a: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r>
                        <a:rPr lang="en-US" sz="2000" dirty="0">
                          <a:latin typeface="Aptos" panose="020B0004020202020204" pitchFamily="34" charset="0"/>
                        </a:rPr>
                        <a:t>1</a:t>
                      </a:r>
                    </a:p>
                  </a:txBody>
                  <a:tcPr anchor="ctr"/>
                </a:tc>
                <a:extLst>
                  <a:ext uri="{0D108BD9-81ED-4DB2-BD59-A6C34878D82A}">
                    <a16:rowId xmlns:a16="http://schemas.microsoft.com/office/drawing/2014/main" val="391044944"/>
                  </a:ext>
                </a:extLst>
              </a:tr>
              <a:tr h="370840">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r>
                        <a:rPr lang="en-US" sz="2000" dirty="0">
                          <a:latin typeface="Aptos" panose="020B0004020202020204" pitchFamily="34" charset="0"/>
                        </a:rPr>
                        <a:t>2</a:t>
                      </a:r>
                    </a:p>
                  </a:txBody>
                  <a:tcPr anchor="ctr"/>
                </a:tc>
                <a:tc>
                  <a:txBody>
                    <a:bodyPr/>
                    <a:lstStyle/>
                    <a:p>
                      <a:pPr algn="ctr"/>
                      <a:r>
                        <a:rPr lang="en-US" sz="2000" dirty="0">
                          <a:latin typeface="Aptos" panose="020B0004020202020204" pitchFamily="34" charset="0"/>
                        </a:rPr>
                        <a:t>0</a:t>
                      </a: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r>
                        <a:rPr lang="en-US" sz="2000" dirty="0">
                          <a:latin typeface="Aptos" panose="020B0004020202020204" pitchFamily="34" charset="0"/>
                        </a:rPr>
                        <a:t>1</a:t>
                      </a:r>
                    </a:p>
                  </a:txBody>
                  <a:tcPr anchor="ctr"/>
                </a:tc>
                <a:extLst>
                  <a:ext uri="{0D108BD9-81ED-4DB2-BD59-A6C34878D82A}">
                    <a16:rowId xmlns:a16="http://schemas.microsoft.com/office/drawing/2014/main" val="227579276"/>
                  </a:ext>
                </a:extLst>
              </a:tr>
              <a:tr h="370840">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extLst>
                  <a:ext uri="{0D108BD9-81ED-4DB2-BD59-A6C34878D82A}">
                    <a16:rowId xmlns:a16="http://schemas.microsoft.com/office/drawing/2014/main" val="2728010158"/>
                  </a:ext>
                </a:extLst>
              </a:tr>
              <a:tr h="370840">
                <a:tc>
                  <a:txBody>
                    <a:bodyPr/>
                    <a:lstStyle/>
                    <a:p>
                      <a:pPr algn="ctr"/>
                      <a:r>
                        <a:rPr lang="en-US" sz="2000" dirty="0">
                          <a:latin typeface="Aptos" panose="020B0004020202020204" pitchFamily="34" charset="0"/>
                        </a:rPr>
                        <a:t>Ind K</a:t>
                      </a:r>
                    </a:p>
                  </a:txBody>
                  <a:tcPr anchor="ctr">
                    <a:solidFill>
                      <a:srgbClr val="0E2C4D"/>
                    </a:solidFill>
                  </a:tcPr>
                </a:tc>
                <a:tc>
                  <a:txBody>
                    <a:bodyPr/>
                    <a:lstStyle/>
                    <a:p>
                      <a:pPr algn="ctr"/>
                      <a:r>
                        <a:rPr lang="en-US" sz="2000" dirty="0">
                          <a:latin typeface="Aptos" panose="020B0004020202020204" pitchFamily="34" charset="0"/>
                        </a:rPr>
                        <a:t>1</a:t>
                      </a:r>
                    </a:p>
                  </a:txBody>
                  <a:tcPr anchor="ctr"/>
                </a:tc>
                <a:tc>
                  <a:txBody>
                    <a:bodyPr/>
                    <a:lstStyle/>
                    <a:p>
                      <a:pPr algn="ctr"/>
                      <a:r>
                        <a:rPr lang="en-US" sz="2000" dirty="0">
                          <a:latin typeface="Aptos" panose="020B0004020202020204" pitchFamily="34" charset="0"/>
                        </a:rPr>
                        <a:t>2</a:t>
                      </a: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r>
                        <a:rPr lang="en-US" sz="2000" dirty="0">
                          <a:latin typeface="Aptos" panose="020B0004020202020204" pitchFamily="34" charset="0"/>
                        </a:rPr>
                        <a:t>0</a:t>
                      </a:r>
                    </a:p>
                  </a:txBody>
                  <a:tcPr anchor="ctr"/>
                </a:tc>
                <a:extLst>
                  <a:ext uri="{0D108BD9-81ED-4DB2-BD59-A6C34878D82A}">
                    <a16:rowId xmlns:a16="http://schemas.microsoft.com/office/drawing/2014/main" val="3093454796"/>
                  </a:ext>
                </a:extLst>
              </a:tr>
            </a:tbl>
          </a:graphicData>
        </a:graphic>
      </p:graphicFrame>
    </p:spTree>
    <p:extLst>
      <p:ext uri="{BB962C8B-B14F-4D97-AF65-F5344CB8AC3E}">
        <p14:creationId xmlns:p14="http://schemas.microsoft.com/office/powerpoint/2010/main" val="284822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7D9-B13E-E0DA-66CA-99FEAA1D7F3F}"/>
              </a:ext>
            </a:extLst>
          </p:cNvPr>
          <p:cNvSpPr>
            <a:spLocks noGrp="1"/>
          </p:cNvSpPr>
          <p:nvPr>
            <p:ph type="title"/>
          </p:nvPr>
        </p:nvSpPr>
        <p:spPr/>
        <p:txBody>
          <a:bodyPr/>
          <a:lstStyle/>
          <a:p>
            <a:r>
              <a:rPr lang="en-US" dirty="0"/>
              <a:t>Concepts: variance, covariance, and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7F281E-3D7C-CFB4-043D-9CA952B2D977}"/>
                  </a:ext>
                </a:extLst>
              </p:cNvPr>
              <p:cNvSpPr>
                <a:spLocks noGrp="1"/>
              </p:cNvSpPr>
              <p:nvPr>
                <p:ph idx="1"/>
              </p:nvPr>
            </p:nvSpPr>
            <p:spPr/>
            <p:txBody>
              <a:bodyPr/>
              <a:lstStyle/>
              <a:p>
                <a:r>
                  <a:rPr lang="en-US" b="1" dirty="0"/>
                  <a:t>(sample) Variance</a:t>
                </a:r>
                <a:r>
                  <a:rPr lang="en-US" dirty="0"/>
                  <a:t>:</a:t>
                </a:r>
              </a:p>
              <a:p>
                <a:pPr lvl="1"/>
                <a:endParaRPr lang="en-US" dirty="0"/>
              </a:p>
              <a:p>
                <a:pPr lvl="1"/>
                <a14:m>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𝜇</m:t>
                                    </m:r>
                                  </m:e>
                                </m:acc>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sSup>
                      <m:sSupPr>
                        <m:ctrlPr>
                          <a:rPr lang="en-US" b="0" i="1" smtClean="0">
                            <a:latin typeface="Cambria Math" panose="02040503050406030204" pitchFamily="18" charset="0"/>
                          </a:rPr>
                        </m:ctrlPr>
                      </m:sSup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𝜇</m:t>
                                    </m:r>
                                  </m:e>
                                </m:acc>
                              </m:e>
                            </m:d>
                          </m:e>
                        </m:nary>
                      </m:e>
                      <m:sup>
                        <m:r>
                          <a:rPr lang="en-US" b="0" i="1" smtClean="0">
                            <a:latin typeface="Cambria Math" panose="02040503050406030204" pitchFamily="18" charset="0"/>
                          </a:rPr>
                          <m:t>2</m:t>
                        </m:r>
                      </m:sup>
                    </m:sSup>
                  </m:oMath>
                </a14:m>
                <a:endParaRPr lang="en-US" dirty="0"/>
              </a:p>
              <a:p>
                <a:pPr lvl="1"/>
                <a:endParaRPr lang="en-US" dirty="0"/>
              </a:p>
              <a:p>
                <a:pPr lvl="1"/>
                <a:endParaRPr lang="en-US" dirty="0"/>
              </a:p>
              <a:p>
                <a:pPr lvl="1"/>
                <a:endParaRPr lang="en-US" dirty="0"/>
              </a:p>
              <a:p>
                <a:r>
                  <a:rPr lang="en-US" dirty="0"/>
                  <a:t>Works for a </a:t>
                </a:r>
                <a:r>
                  <a:rPr lang="en-US" b="1" dirty="0"/>
                  <a:t>single</a:t>
                </a:r>
                <a:r>
                  <a:rPr lang="en-US" dirty="0"/>
                  <a:t> variable</a:t>
                </a:r>
              </a:p>
              <a:p>
                <a:r>
                  <a:rPr lang="en-US" dirty="0"/>
                  <a:t>Metric of how spread out the data are</a:t>
                </a:r>
              </a:p>
            </p:txBody>
          </p:sp>
        </mc:Choice>
        <mc:Fallback>
          <p:sp>
            <p:nvSpPr>
              <p:cNvPr id="3" name="Content Placeholder 2">
                <a:extLst>
                  <a:ext uri="{FF2B5EF4-FFF2-40B4-BE49-F238E27FC236}">
                    <a16:creationId xmlns:a16="http://schemas.microsoft.com/office/drawing/2014/main" id="{0B7F281E-3D7C-CFB4-043D-9CA952B2D9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B4E62-77E5-1620-964F-266CECBA6FA3}"/>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819178B1-D289-845D-7E2B-71BDD5BE8A0A}"/>
              </a:ext>
            </a:extLst>
          </p:cNvPr>
          <p:cNvSpPr>
            <a:spLocks noGrp="1"/>
          </p:cNvSpPr>
          <p:nvPr>
            <p:ph type="sldNum" sz="quarter" idx="12"/>
          </p:nvPr>
        </p:nvSpPr>
        <p:spPr/>
        <p:txBody>
          <a:bodyPr/>
          <a:lstStyle/>
          <a:p>
            <a:fld id="{63CA5BDF-CCF5-FD4E-8DB5-0576DCFD5CCF}" type="slidenum">
              <a:rPr lang="en-US" smtClean="0"/>
              <a:t>32</a:t>
            </a:fld>
            <a:endParaRPr lang="en-US"/>
          </a:p>
        </p:txBody>
      </p:sp>
      <p:pic>
        <p:nvPicPr>
          <p:cNvPr id="1026" name="Picture 2" descr="How to compare variances of non-normal samples | Your Data Teacher">
            <a:extLst>
              <a:ext uri="{FF2B5EF4-FFF2-40B4-BE49-F238E27FC236}">
                <a16:creationId xmlns:a16="http://schemas.microsoft.com/office/drawing/2014/main" id="{BF87E621-E352-B147-18FD-500A97F88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763" y="3123345"/>
            <a:ext cx="4463799" cy="29190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5B1255-F33F-476E-0BCE-9D2CF74CDFDA}"/>
              </a:ext>
            </a:extLst>
          </p:cNvPr>
          <p:cNvSpPr txBox="1"/>
          <p:nvPr/>
        </p:nvSpPr>
        <p:spPr>
          <a:xfrm>
            <a:off x="8980671" y="6294919"/>
            <a:ext cx="1527982" cy="369332"/>
          </a:xfrm>
          <a:prstGeom prst="rect">
            <a:avLst/>
          </a:prstGeom>
          <a:noFill/>
        </p:spPr>
        <p:txBody>
          <a:bodyPr wrap="none" rtlCol="0">
            <a:spAutoFit/>
          </a:bodyPr>
          <a:lstStyle/>
          <a:p>
            <a:r>
              <a:rPr lang="en-US" dirty="0">
                <a:latin typeface="Aptos" panose="020B0004020202020204" pitchFamily="34" charset="0"/>
                <a:hlinkClick r:id="rId4"/>
              </a:rPr>
              <a:t>Image source</a:t>
            </a:r>
            <a:endParaRPr lang="en-US" dirty="0">
              <a:latin typeface="Aptos" panose="020B0004020202020204" pitchFamily="34" charset="0"/>
            </a:endParaRPr>
          </a:p>
        </p:txBody>
      </p:sp>
    </p:spTree>
    <p:extLst>
      <p:ext uri="{BB962C8B-B14F-4D97-AF65-F5344CB8AC3E}">
        <p14:creationId xmlns:p14="http://schemas.microsoft.com/office/powerpoint/2010/main" val="78804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7D9-B13E-E0DA-66CA-99FEAA1D7F3F}"/>
              </a:ext>
            </a:extLst>
          </p:cNvPr>
          <p:cNvSpPr>
            <a:spLocks noGrp="1"/>
          </p:cNvSpPr>
          <p:nvPr>
            <p:ph type="title"/>
          </p:nvPr>
        </p:nvSpPr>
        <p:spPr/>
        <p:txBody>
          <a:bodyPr/>
          <a:lstStyle/>
          <a:p>
            <a:r>
              <a:rPr lang="en-US" dirty="0"/>
              <a:t>Concepts: variance, covariance, and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7F281E-3D7C-CFB4-043D-9CA952B2D977}"/>
                  </a:ext>
                </a:extLst>
              </p:cNvPr>
              <p:cNvSpPr>
                <a:spLocks noGrp="1"/>
              </p:cNvSpPr>
              <p:nvPr>
                <p:ph idx="1"/>
              </p:nvPr>
            </p:nvSpPr>
            <p:spPr/>
            <p:txBody>
              <a:bodyPr/>
              <a:lstStyle/>
              <a:p>
                <a:r>
                  <a:rPr lang="en-US" b="1" dirty="0"/>
                  <a:t>(sample) Covariance</a:t>
                </a:r>
                <a:r>
                  <a:rPr lang="en-US" dirty="0"/>
                  <a:t>:</a:t>
                </a:r>
              </a:p>
              <a:p>
                <a:pPr lvl="1"/>
                <a:endParaRPr lang="en-US" dirty="0"/>
              </a:p>
              <a:p>
                <a:pPr lvl="1"/>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𝑥</m:t>
                                    </m:r>
                                  </m:sub>
                                </m:sSub>
                              </m:e>
                            </m:acc>
                          </m:e>
                        </m:d>
                        <m:d>
                          <m:dPr>
                            <m:ctrlPr>
                              <a:rPr lang="en-US" i="1">
                                <a:latin typeface="Cambria Math" panose="02040503050406030204" pitchFamily="18" charset="0"/>
                              </a:rPr>
                            </m:ctrlPr>
                          </m:dPr>
                          <m:e>
                            <m:r>
                              <a:rPr lang="en-US" b="0" i="1" smtClean="0">
                                <a:latin typeface="Cambria Math" panose="02040503050406030204" pitchFamily="18" charset="0"/>
                              </a:rPr>
                              <m:t>𝑌</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𝑦</m:t>
                                    </m:r>
                                  </m:sub>
                                </m:sSub>
                              </m:e>
                            </m:acc>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𝑥</m:t>
                                    </m:r>
                                  </m:sub>
                                </m:sSub>
                              </m:e>
                            </m:acc>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𝑦</m:t>
                                    </m:r>
                                  </m:sub>
                                </m:sSub>
                              </m:e>
                            </m:acc>
                          </m:e>
                        </m:d>
                      </m:e>
                    </m:nary>
                  </m:oMath>
                </a14:m>
                <a:endParaRPr lang="en-US" dirty="0"/>
              </a:p>
              <a:p>
                <a:pPr lvl="1"/>
                <a:endParaRPr lang="en-US" dirty="0"/>
              </a:p>
              <a:p>
                <a:pPr lvl="1"/>
                <a:endParaRPr lang="en-US" dirty="0"/>
              </a:p>
              <a:p>
                <a:endParaRPr lang="en-US" dirty="0"/>
              </a:p>
              <a:p>
                <a:r>
                  <a:rPr lang="en-US" dirty="0"/>
                  <a:t>Works for pairs of variables</a:t>
                </a:r>
              </a:p>
              <a:p>
                <a:r>
                  <a:rPr lang="en-US" dirty="0"/>
                  <a:t>Helps assess </a:t>
                </a:r>
                <a:r>
                  <a:rPr lang="en-US" b="1" dirty="0"/>
                  <a:t>direction</a:t>
                </a:r>
                <a:r>
                  <a:rPr lang="en-US" dirty="0"/>
                  <a:t> of association</a:t>
                </a:r>
              </a:p>
            </p:txBody>
          </p:sp>
        </mc:Choice>
        <mc:Fallback>
          <p:sp>
            <p:nvSpPr>
              <p:cNvPr id="3" name="Content Placeholder 2">
                <a:extLst>
                  <a:ext uri="{FF2B5EF4-FFF2-40B4-BE49-F238E27FC236}">
                    <a16:creationId xmlns:a16="http://schemas.microsoft.com/office/drawing/2014/main" id="{0B7F281E-3D7C-CFB4-043D-9CA952B2D9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B4E62-77E5-1620-964F-266CECBA6FA3}"/>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819178B1-D289-845D-7E2B-71BDD5BE8A0A}"/>
              </a:ext>
            </a:extLst>
          </p:cNvPr>
          <p:cNvSpPr>
            <a:spLocks noGrp="1"/>
          </p:cNvSpPr>
          <p:nvPr>
            <p:ph type="sldNum" sz="quarter" idx="12"/>
          </p:nvPr>
        </p:nvSpPr>
        <p:spPr/>
        <p:txBody>
          <a:bodyPr/>
          <a:lstStyle/>
          <a:p>
            <a:fld id="{63CA5BDF-CCF5-FD4E-8DB5-0576DCFD5CCF}" type="slidenum">
              <a:rPr lang="en-US" smtClean="0"/>
              <a:t>33</a:t>
            </a:fld>
            <a:endParaRPr lang="en-US"/>
          </a:p>
        </p:txBody>
      </p:sp>
      <p:pic>
        <p:nvPicPr>
          <p:cNvPr id="2052" name="Picture 4" descr="Three scatter graphs showing positive covariance, negative covariance, and weak covariance between variables">
            <a:extLst>
              <a:ext uri="{FF2B5EF4-FFF2-40B4-BE49-F238E27FC236}">
                <a16:creationId xmlns:a16="http://schemas.microsoft.com/office/drawing/2014/main" id="{BFA735D6-A7CD-E0CA-740F-5B3C8B1C7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43" t="8764" r="16555" b="10559"/>
          <a:stretch/>
        </p:blipFill>
        <p:spPr bwMode="auto">
          <a:xfrm>
            <a:off x="6626831" y="4001294"/>
            <a:ext cx="5167901" cy="191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21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7D9-B13E-E0DA-66CA-99FEAA1D7F3F}"/>
              </a:ext>
            </a:extLst>
          </p:cNvPr>
          <p:cNvSpPr>
            <a:spLocks noGrp="1"/>
          </p:cNvSpPr>
          <p:nvPr>
            <p:ph type="title"/>
          </p:nvPr>
        </p:nvSpPr>
        <p:spPr/>
        <p:txBody>
          <a:bodyPr/>
          <a:lstStyle/>
          <a:p>
            <a:r>
              <a:rPr lang="en-US" dirty="0"/>
              <a:t>Concepts: variance, covariance, and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7F281E-3D7C-CFB4-043D-9CA952B2D977}"/>
                  </a:ext>
                </a:extLst>
              </p:cNvPr>
              <p:cNvSpPr>
                <a:spLocks noGrp="1"/>
              </p:cNvSpPr>
              <p:nvPr>
                <p:ph idx="1"/>
              </p:nvPr>
            </p:nvSpPr>
            <p:spPr/>
            <p:txBody>
              <a:bodyPr/>
              <a:lstStyle/>
              <a:p>
                <a:r>
                  <a:rPr lang="en-US" b="1" dirty="0"/>
                  <a:t>(sample) Variance</a:t>
                </a:r>
                <a:r>
                  <a:rPr lang="en-US" dirty="0"/>
                  <a:t>:</a:t>
                </a:r>
              </a:p>
              <a:p>
                <a:pPr lvl="1"/>
                <a:endParaRPr lang="en-US" dirty="0"/>
              </a:p>
              <a:p>
                <a:pPr lvl="1"/>
                <a14:m>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𝜇</m:t>
                                    </m:r>
                                  </m:e>
                                </m:acc>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−1</m:t>
                        </m:r>
                      </m:den>
                    </m:f>
                    <m:sSup>
                      <m:sSupPr>
                        <m:ctrlPr>
                          <a:rPr lang="en-US" b="0" i="1" smtClean="0">
                            <a:latin typeface="Cambria Math" panose="02040503050406030204" pitchFamily="18" charset="0"/>
                          </a:rPr>
                        </m:ctrlPr>
                      </m:sSup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𝜇</m:t>
                                    </m:r>
                                  </m:e>
                                </m:acc>
                              </m:e>
                            </m:d>
                          </m:e>
                        </m:nary>
                      </m:e>
                      <m:sup>
                        <m:r>
                          <a:rPr lang="en-US" b="0" i="1" smtClean="0">
                            <a:latin typeface="Cambria Math" panose="02040503050406030204" pitchFamily="18" charset="0"/>
                          </a:rPr>
                          <m:t>2</m:t>
                        </m:r>
                      </m:sup>
                    </m:sSup>
                  </m:oMath>
                </a14:m>
                <a:endParaRPr lang="en-US" dirty="0"/>
              </a:p>
              <a:p>
                <a:pPr lvl="1"/>
                <a:endParaRPr lang="en-US" dirty="0"/>
              </a:p>
              <a:p>
                <a:pPr lvl="1"/>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𝐶𝑜𝑣</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B7F281E-3D7C-CFB4-043D-9CA952B2D9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B4E62-77E5-1620-964F-266CECBA6FA3}"/>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819178B1-D289-845D-7E2B-71BDD5BE8A0A}"/>
              </a:ext>
            </a:extLst>
          </p:cNvPr>
          <p:cNvSpPr>
            <a:spLocks noGrp="1"/>
          </p:cNvSpPr>
          <p:nvPr>
            <p:ph type="sldNum" sz="quarter" idx="12"/>
          </p:nvPr>
        </p:nvSpPr>
        <p:spPr/>
        <p:txBody>
          <a:bodyPr/>
          <a:lstStyle/>
          <a:p>
            <a:fld id="{63CA5BDF-CCF5-FD4E-8DB5-0576DCFD5CCF}" type="slidenum">
              <a:rPr lang="en-US" smtClean="0"/>
              <a:t>34</a:t>
            </a:fld>
            <a:endParaRPr lang="en-US"/>
          </a:p>
        </p:txBody>
      </p:sp>
    </p:spTree>
    <p:extLst>
      <p:ext uri="{BB962C8B-B14F-4D97-AF65-F5344CB8AC3E}">
        <p14:creationId xmlns:p14="http://schemas.microsoft.com/office/powerpoint/2010/main" val="3234511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7D9-B13E-E0DA-66CA-99FEAA1D7F3F}"/>
              </a:ext>
            </a:extLst>
          </p:cNvPr>
          <p:cNvSpPr>
            <a:spLocks noGrp="1"/>
          </p:cNvSpPr>
          <p:nvPr>
            <p:ph type="title"/>
          </p:nvPr>
        </p:nvSpPr>
        <p:spPr/>
        <p:txBody>
          <a:bodyPr/>
          <a:lstStyle/>
          <a:p>
            <a:r>
              <a:rPr lang="en-US" dirty="0"/>
              <a:t>Concepts: variance, covariance, and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7F281E-3D7C-CFB4-043D-9CA952B2D977}"/>
                  </a:ext>
                </a:extLst>
              </p:cNvPr>
              <p:cNvSpPr>
                <a:spLocks noGrp="1"/>
              </p:cNvSpPr>
              <p:nvPr>
                <p:ph idx="1"/>
              </p:nvPr>
            </p:nvSpPr>
            <p:spPr/>
            <p:txBody>
              <a:bodyPr/>
              <a:lstStyle/>
              <a:p>
                <a:r>
                  <a:rPr lang="en-US" b="1" dirty="0"/>
                  <a:t>Correlation</a:t>
                </a:r>
                <a:r>
                  <a:rPr lang="en-US" dirty="0"/>
                  <a:t>:</a:t>
                </a:r>
              </a:p>
              <a:p>
                <a:pPr lvl="1"/>
                <a:endParaRPr lang="en-US" dirty="0"/>
              </a:p>
              <a:p>
                <a:pPr lvl="1"/>
                <a14:m>
                  <m:oMath xmlns:m="http://schemas.openxmlformats.org/officeDocument/2006/math">
                    <m:r>
                      <a:rPr lang="en-US" b="0" i="1" smtClean="0">
                        <a:latin typeface="Cambria Math" panose="02040503050406030204" pitchFamily="18" charset="0"/>
                      </a:rPr>
                      <m:t>𝐶𝑜𝑟𝑟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𝐸</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e>
                                </m:acc>
                              </m:e>
                            </m:d>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e>
                                </m:acc>
                              </m:e>
                            </m:d>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den>
                    </m:f>
                  </m:oMath>
                </a14:m>
                <a:endParaRPr lang="en-US" dirty="0"/>
              </a:p>
              <a:p>
                <a:pPr lvl="1"/>
                <a:endParaRPr lang="en-US" dirty="0"/>
              </a:p>
              <a:p>
                <a:pPr lvl="1"/>
                <a:endParaRPr lang="en-US" dirty="0"/>
              </a:p>
              <a:p>
                <a:pPr lvl="1"/>
                <a:endParaRPr lang="en-US" dirty="0"/>
              </a:p>
              <a:p>
                <a:r>
                  <a:rPr lang="en-US" dirty="0"/>
                  <a:t>Standard normalized version of Covariance</a:t>
                </a:r>
              </a:p>
              <a:p>
                <a:r>
                  <a:rPr lang="en-US" dirty="0"/>
                  <a:t>Bound by -1 and 1</a:t>
                </a:r>
              </a:p>
            </p:txBody>
          </p:sp>
        </mc:Choice>
        <mc:Fallback>
          <p:sp>
            <p:nvSpPr>
              <p:cNvPr id="3" name="Content Placeholder 2">
                <a:extLst>
                  <a:ext uri="{FF2B5EF4-FFF2-40B4-BE49-F238E27FC236}">
                    <a16:creationId xmlns:a16="http://schemas.microsoft.com/office/drawing/2014/main" id="{0B7F281E-3D7C-CFB4-043D-9CA952B2D97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B4E62-77E5-1620-964F-266CECBA6FA3}"/>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819178B1-D289-845D-7E2B-71BDD5BE8A0A}"/>
              </a:ext>
            </a:extLst>
          </p:cNvPr>
          <p:cNvSpPr>
            <a:spLocks noGrp="1"/>
          </p:cNvSpPr>
          <p:nvPr>
            <p:ph type="sldNum" sz="quarter" idx="12"/>
          </p:nvPr>
        </p:nvSpPr>
        <p:spPr/>
        <p:txBody>
          <a:bodyPr/>
          <a:lstStyle/>
          <a:p>
            <a:fld id="{63CA5BDF-CCF5-FD4E-8DB5-0576DCFD5CCF}" type="slidenum">
              <a:rPr lang="en-US" smtClean="0"/>
              <a:t>35</a:t>
            </a:fld>
            <a:endParaRPr lang="en-US"/>
          </a:p>
        </p:txBody>
      </p:sp>
    </p:spTree>
    <p:extLst>
      <p:ext uri="{BB962C8B-B14F-4D97-AF65-F5344CB8AC3E}">
        <p14:creationId xmlns:p14="http://schemas.microsoft.com/office/powerpoint/2010/main" val="2131842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aph of a function&#10;&#10;Description automatically generated">
            <a:extLst>
              <a:ext uri="{FF2B5EF4-FFF2-40B4-BE49-F238E27FC236}">
                <a16:creationId xmlns:a16="http://schemas.microsoft.com/office/drawing/2014/main" id="{74B70DB5-3C3F-D7CA-690F-C7A12680F3A8}"/>
              </a:ext>
            </a:extLst>
          </p:cNvPr>
          <p:cNvPicPr>
            <a:picLocks noChangeAspect="1"/>
          </p:cNvPicPr>
          <p:nvPr/>
        </p:nvPicPr>
        <p:blipFill>
          <a:blip r:embed="rId2"/>
          <a:stretch>
            <a:fillRect/>
          </a:stretch>
        </p:blipFill>
        <p:spPr>
          <a:xfrm>
            <a:off x="3025815" y="1371600"/>
            <a:ext cx="5486400" cy="5486400"/>
          </a:xfrm>
          <a:prstGeom prst="rect">
            <a:avLst/>
          </a:prstGeom>
        </p:spPr>
      </p:pic>
      <p:sp>
        <p:nvSpPr>
          <p:cNvPr id="2" name="Title 1">
            <a:extLst>
              <a:ext uri="{FF2B5EF4-FFF2-40B4-BE49-F238E27FC236}">
                <a16:creationId xmlns:a16="http://schemas.microsoft.com/office/drawing/2014/main" id="{CBF2C6F2-41F7-519A-B080-74D9D2F90892}"/>
              </a:ext>
            </a:extLst>
          </p:cNvPr>
          <p:cNvSpPr>
            <a:spLocks noGrp="1"/>
          </p:cNvSpPr>
          <p:nvPr>
            <p:ph type="title"/>
          </p:nvPr>
        </p:nvSpPr>
        <p:spPr/>
        <p:txBody>
          <a:bodyPr/>
          <a:lstStyle/>
          <a:p>
            <a:r>
              <a:rPr lang="en-US" dirty="0"/>
              <a:t>Developing an intuition for covariance</a:t>
            </a:r>
          </a:p>
        </p:txBody>
      </p:sp>
      <p:sp>
        <p:nvSpPr>
          <p:cNvPr id="4" name="Date Placeholder 3">
            <a:extLst>
              <a:ext uri="{FF2B5EF4-FFF2-40B4-BE49-F238E27FC236}">
                <a16:creationId xmlns:a16="http://schemas.microsoft.com/office/drawing/2014/main" id="{A9EB0BF8-3409-736C-E124-C9990FFCA4A6}"/>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F149F8B2-28A8-B91B-57A3-A60551774E28}"/>
              </a:ext>
            </a:extLst>
          </p:cNvPr>
          <p:cNvSpPr>
            <a:spLocks noGrp="1"/>
          </p:cNvSpPr>
          <p:nvPr>
            <p:ph type="sldNum" sz="quarter" idx="12"/>
          </p:nvPr>
        </p:nvSpPr>
        <p:spPr/>
        <p:txBody>
          <a:bodyPr/>
          <a:lstStyle/>
          <a:p>
            <a:fld id="{63CA5BDF-CCF5-FD4E-8DB5-0576DCFD5CCF}" type="slidenum">
              <a:rPr lang="en-US" smtClean="0"/>
              <a:t>36</a:t>
            </a:fld>
            <a:endParaRPr lang="en-US"/>
          </a:p>
        </p:txBody>
      </p:sp>
      <mc:AlternateContent xmlns:mc="http://schemas.openxmlformats.org/markup-compatibility/2006">
        <mc:Choice xmlns:a14="http://schemas.microsoft.com/office/drawing/2010/main" Requires="a14">
          <p:graphicFrame>
            <p:nvGraphicFramePr>
              <p:cNvPr id="30" name="Table 29">
                <a:extLst>
                  <a:ext uri="{FF2B5EF4-FFF2-40B4-BE49-F238E27FC236}">
                    <a16:creationId xmlns:a16="http://schemas.microsoft.com/office/drawing/2014/main" id="{42EC890E-35EF-842A-8290-6F31E8DBA897}"/>
                  </a:ext>
                </a:extLst>
              </p:cNvPr>
              <p:cNvGraphicFramePr>
                <a:graphicFrameLocks noGrp="1"/>
              </p:cNvGraphicFramePr>
              <p:nvPr>
                <p:extLst>
                  <p:ext uri="{D42A27DB-BD31-4B8C-83A1-F6EECF244321}">
                    <p14:modId xmlns:p14="http://schemas.microsoft.com/office/powerpoint/2010/main" val="2042209170"/>
                  </p:ext>
                </p:extLst>
              </p:nvPr>
            </p:nvGraphicFramePr>
            <p:xfrm>
              <a:off x="9305402" y="2155336"/>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pPr algn="ct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sub>
                                  <m:sup>
                                    <m:r>
                                      <a:rPr lang="en-US" sz="2400" b="0" i="1" smtClean="0">
                                        <a:latin typeface="Cambria Math" panose="02040503050406030204" pitchFamily="18" charset="0"/>
                                      </a:rPr>
                                      <m:t>2</m:t>
                                    </m:r>
                                  </m:sup>
                                </m:sSubSup>
                              </m:oMath>
                            </m:oMathPara>
                          </a14:m>
                          <a:endParaRPr lang="en-US" sz="2400" dirty="0">
                            <a:latin typeface="Aptos" panose="020B00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oMath>
                            </m:oMathPara>
                          </a14:m>
                          <a:endParaRPr lang="en-US" sz="2400"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92"/>
                      </a:ext>
                    </a:extLst>
                  </a:tr>
                  <a:tr h="526873">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oMath>
                            </m:oMathPara>
                          </a14:m>
                          <a:endParaRPr lang="en-US" sz="2400" dirty="0">
                            <a:latin typeface="Aptos" panose="020B00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𝑌</m:t>
                                    </m:r>
                                  </m:sub>
                                  <m:sup>
                                    <m:r>
                                      <a:rPr lang="en-US" sz="2400" b="0" i="1" smtClean="0">
                                        <a:latin typeface="Cambria Math" panose="02040503050406030204" pitchFamily="18" charset="0"/>
                                      </a:rPr>
                                      <m:t>2</m:t>
                                    </m:r>
                                  </m:sup>
                                </m:sSubSup>
                              </m:oMath>
                            </m:oMathPara>
                          </a14:m>
                          <a:endParaRPr lang="en-US" sz="2400"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4531929"/>
                      </a:ext>
                    </a:extLst>
                  </a:tr>
                </a:tbl>
              </a:graphicData>
            </a:graphic>
          </p:graphicFrame>
        </mc:Choice>
        <mc:Fallback>
          <p:graphicFrame>
            <p:nvGraphicFramePr>
              <p:cNvPr id="30" name="Table 29">
                <a:extLst>
                  <a:ext uri="{FF2B5EF4-FFF2-40B4-BE49-F238E27FC236}">
                    <a16:creationId xmlns:a16="http://schemas.microsoft.com/office/drawing/2014/main" id="{42EC890E-35EF-842A-8290-6F31E8DBA897}"/>
                  </a:ext>
                </a:extLst>
              </p:cNvPr>
              <p:cNvGraphicFramePr>
                <a:graphicFrameLocks noGrp="1"/>
              </p:cNvGraphicFramePr>
              <p:nvPr>
                <p:extLst>
                  <p:ext uri="{D42A27DB-BD31-4B8C-83A1-F6EECF244321}">
                    <p14:modId xmlns:p14="http://schemas.microsoft.com/office/powerpoint/2010/main" val="2042209170"/>
                  </p:ext>
                </p:extLst>
              </p:nvPr>
            </p:nvGraphicFramePr>
            <p:xfrm>
              <a:off x="9305402" y="2155336"/>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t="-2381" r="-100000" b="-1047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101449" t="-2381" r="-1449" b="-104762"/>
                          </a:stretch>
                        </a:blipFill>
                      </a:tcPr>
                    </a:tc>
                    <a:extLst>
                      <a:ext uri="{0D108BD9-81ED-4DB2-BD59-A6C34878D82A}">
                        <a16:rowId xmlns:a16="http://schemas.microsoft.com/office/drawing/2014/main" val="4184917592"/>
                      </a:ext>
                    </a:extLst>
                  </a:tr>
                  <a:tr h="526873">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102381" r="-100000" b="-47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101449" t="-102381" r="-1449" b="-4762"/>
                          </a:stretch>
                        </a:blipFill>
                      </a:tcPr>
                    </a:tc>
                    <a:extLst>
                      <a:ext uri="{0D108BD9-81ED-4DB2-BD59-A6C34878D82A}">
                        <a16:rowId xmlns:a16="http://schemas.microsoft.com/office/drawing/2014/main" val="4064531929"/>
                      </a:ext>
                    </a:extLst>
                  </a:tr>
                </a:tbl>
              </a:graphicData>
            </a:graphic>
          </p:graphicFrame>
        </mc:Fallback>
      </mc:AlternateContent>
      <p:graphicFrame>
        <p:nvGraphicFramePr>
          <p:cNvPr id="31" name="Table 30">
            <a:extLst>
              <a:ext uri="{FF2B5EF4-FFF2-40B4-BE49-F238E27FC236}">
                <a16:creationId xmlns:a16="http://schemas.microsoft.com/office/drawing/2014/main" id="{B338CA94-FED8-1A89-BB78-B671A9B80A13}"/>
              </a:ext>
            </a:extLst>
          </p:cNvPr>
          <p:cNvGraphicFramePr>
            <a:graphicFrameLocks noGrp="1"/>
          </p:cNvGraphicFramePr>
          <p:nvPr>
            <p:extLst>
              <p:ext uri="{D42A27DB-BD31-4B8C-83A1-F6EECF244321}">
                <p14:modId xmlns:p14="http://schemas.microsoft.com/office/powerpoint/2010/main" val="2984064031"/>
              </p:ext>
            </p:extLst>
          </p:nvPr>
        </p:nvGraphicFramePr>
        <p:xfrm>
          <a:off x="9305402" y="3784210"/>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pPr algn="ctr"/>
                      <a:r>
                        <a:rPr lang="en-US" sz="2400" dirty="0">
                          <a:latin typeface="Aptos" panose="020B0004020202020204" pitchFamily="34" charset="0"/>
                        </a:rPr>
                        <a:t>1</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Aptos" panose="020B0004020202020204" pitchFamily="34" charset="0"/>
                        </a:rPr>
                        <a:t>0</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92"/>
                  </a:ext>
                </a:extLst>
              </a:tr>
              <a:tr h="526873">
                <a:tc>
                  <a:txBody>
                    <a:bodyPr/>
                    <a:lstStyle/>
                    <a:p>
                      <a:pPr algn="ctr"/>
                      <a:r>
                        <a:rPr lang="en-US" sz="2400" dirty="0">
                          <a:latin typeface="Aptos" panose="020B0004020202020204" pitchFamily="34" charset="0"/>
                        </a:rPr>
                        <a:t>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latin typeface="Aptos" panose="020B0004020202020204" pitchFamily="34" charset="0"/>
                        </a:rPr>
                        <a:t>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4531929"/>
                  </a:ext>
                </a:extLst>
              </a:tr>
            </a:tbl>
          </a:graphicData>
        </a:graphic>
      </p:graphicFrame>
      <p:sp>
        <p:nvSpPr>
          <p:cNvPr id="32" name="TextBox 31">
            <a:extLst>
              <a:ext uri="{FF2B5EF4-FFF2-40B4-BE49-F238E27FC236}">
                <a16:creationId xmlns:a16="http://schemas.microsoft.com/office/drawing/2014/main" id="{850D0B8B-034E-6C71-B764-EF936D48844D}"/>
              </a:ext>
            </a:extLst>
          </p:cNvPr>
          <p:cNvSpPr txBox="1"/>
          <p:nvPr/>
        </p:nvSpPr>
        <p:spPr>
          <a:xfrm>
            <a:off x="9809961" y="5794981"/>
            <a:ext cx="739305" cy="369332"/>
          </a:xfrm>
          <a:prstGeom prst="rect">
            <a:avLst/>
          </a:prstGeom>
          <a:solidFill>
            <a:srgbClr val="E9D143"/>
          </a:solidFill>
          <a:ln>
            <a:solidFill>
              <a:schemeClr val="tx1"/>
            </a:solidFill>
          </a:ln>
        </p:spPr>
        <p:txBody>
          <a:bodyPr wrap="none" rtlCol="0">
            <a:spAutoFit/>
          </a:bodyPr>
          <a:lstStyle/>
          <a:p>
            <a:r>
              <a:rPr lang="en-US" dirty="0">
                <a:latin typeface="Aptos" panose="020B0004020202020204" pitchFamily="34" charset="0"/>
              </a:rPr>
              <a:t>Mean</a:t>
            </a:r>
          </a:p>
        </p:txBody>
      </p:sp>
      <p:sp>
        <p:nvSpPr>
          <p:cNvPr id="33" name="TextBox 32">
            <a:extLst>
              <a:ext uri="{FF2B5EF4-FFF2-40B4-BE49-F238E27FC236}">
                <a16:creationId xmlns:a16="http://schemas.microsoft.com/office/drawing/2014/main" id="{F5F3D8FF-D513-967E-FFA1-26E89FEA9234}"/>
              </a:ext>
            </a:extLst>
          </p:cNvPr>
          <p:cNvSpPr txBox="1"/>
          <p:nvPr/>
        </p:nvSpPr>
        <p:spPr>
          <a:xfrm>
            <a:off x="9568709" y="5239396"/>
            <a:ext cx="1221809" cy="369332"/>
          </a:xfrm>
          <a:prstGeom prst="rect">
            <a:avLst/>
          </a:prstGeom>
          <a:solidFill>
            <a:srgbClr val="6E2594"/>
          </a:solidFill>
          <a:ln>
            <a:solidFill>
              <a:schemeClr val="tx1"/>
            </a:solidFill>
          </a:ln>
        </p:spPr>
        <p:txBody>
          <a:bodyPr wrap="none" rtlCol="0">
            <a:spAutoFit/>
          </a:bodyPr>
          <a:lstStyle/>
          <a:p>
            <a:r>
              <a:rPr lang="en-US" dirty="0">
                <a:solidFill>
                  <a:schemeClr val="bg1"/>
                </a:solidFill>
                <a:latin typeface="Aptos" panose="020B0004020202020204" pitchFamily="34" charset="0"/>
              </a:rPr>
              <a:t>Data point</a:t>
            </a:r>
          </a:p>
        </p:txBody>
      </p:sp>
      <p:sp>
        <p:nvSpPr>
          <p:cNvPr id="34" name="Right Brace 33">
            <a:extLst>
              <a:ext uri="{FF2B5EF4-FFF2-40B4-BE49-F238E27FC236}">
                <a16:creationId xmlns:a16="http://schemas.microsoft.com/office/drawing/2014/main" id="{911CBC0D-D513-9109-CC6B-44B4D7CA52BF}"/>
              </a:ext>
            </a:extLst>
          </p:cNvPr>
          <p:cNvSpPr/>
          <p:nvPr/>
        </p:nvSpPr>
        <p:spPr>
          <a:xfrm>
            <a:off x="7048982" y="3055715"/>
            <a:ext cx="405114" cy="1655181"/>
          </a:xfrm>
          <a:prstGeom prst="rightBrace">
            <a:avLst>
              <a:gd name="adj1" fmla="val 10428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3C3A47EF-95EB-A9BE-6A83-C235AB7CE403}"/>
              </a:ext>
            </a:extLst>
          </p:cNvPr>
          <p:cNvSpPr/>
          <p:nvPr/>
        </p:nvSpPr>
        <p:spPr>
          <a:xfrm rot="5400000">
            <a:off x="5942633" y="4241858"/>
            <a:ext cx="405114" cy="1655181"/>
          </a:xfrm>
          <a:prstGeom prst="rightBrace">
            <a:avLst>
              <a:gd name="adj1" fmla="val 104286"/>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F53EE55-B8C4-1F78-6A1A-1CBBC1129B4F}"/>
                  </a:ext>
                </a:extLst>
              </p:cNvPr>
              <p:cNvSpPr txBox="1"/>
              <p:nvPr/>
            </p:nvSpPr>
            <p:spPr>
              <a:xfrm>
                <a:off x="7494767" y="3679850"/>
                <a:ext cx="665544" cy="373179"/>
              </a:xfrm>
              <a:prstGeom prst="rect">
                <a:avLst/>
              </a:prstGeom>
              <a:solidFill>
                <a:schemeClr val="tx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𝜎</m:t>
                          </m:r>
                        </m:e>
                        <m:sub>
                          <m:r>
                            <a:rPr lang="en-US" sz="1800" b="0" i="1" smtClean="0">
                              <a:solidFill>
                                <a:schemeClr val="bg1"/>
                              </a:solidFill>
                              <a:latin typeface="Cambria Math" panose="02040503050406030204" pitchFamily="18" charset="0"/>
                            </a:rPr>
                            <m:t>𝑌</m:t>
                          </m:r>
                        </m:sub>
                        <m:sup>
                          <m:r>
                            <a:rPr lang="en-US" sz="1800"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p:sp>
            <p:nvSpPr>
              <p:cNvPr id="37" name="TextBox 36">
                <a:extLst>
                  <a:ext uri="{FF2B5EF4-FFF2-40B4-BE49-F238E27FC236}">
                    <a16:creationId xmlns:a16="http://schemas.microsoft.com/office/drawing/2014/main" id="{9F53EE55-B8C4-1F78-6A1A-1CBBC1129B4F}"/>
                  </a:ext>
                </a:extLst>
              </p:cNvPr>
              <p:cNvSpPr txBox="1">
                <a:spLocks noRot="1" noChangeAspect="1" noMove="1" noResize="1" noEditPoints="1" noAdjustHandles="1" noChangeArrowheads="1" noChangeShapeType="1" noTextEdit="1"/>
              </p:cNvSpPr>
              <p:nvPr/>
            </p:nvSpPr>
            <p:spPr>
              <a:xfrm>
                <a:off x="7494767" y="3679850"/>
                <a:ext cx="665544" cy="3731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18A3686-7B3C-AFAF-9029-88A1B959E85D}"/>
                  </a:ext>
                </a:extLst>
              </p:cNvPr>
              <p:cNvSpPr txBox="1"/>
              <p:nvPr/>
            </p:nvSpPr>
            <p:spPr>
              <a:xfrm>
                <a:off x="5816437" y="5335031"/>
                <a:ext cx="665544" cy="373179"/>
              </a:xfrm>
              <a:prstGeom prst="rect">
                <a:avLst/>
              </a:prstGeom>
              <a:solidFill>
                <a:schemeClr val="tx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𝜎</m:t>
                          </m:r>
                        </m:e>
                        <m:sub>
                          <m:r>
                            <a:rPr lang="en-US" sz="1800" b="0" i="1" smtClean="0">
                              <a:solidFill>
                                <a:schemeClr val="bg1"/>
                              </a:solidFill>
                              <a:latin typeface="Cambria Math" panose="02040503050406030204" pitchFamily="18" charset="0"/>
                            </a:rPr>
                            <m:t>𝑋</m:t>
                          </m:r>
                        </m:sub>
                        <m:sup>
                          <m:r>
                            <a:rPr lang="en-US" sz="1800"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p:sp>
            <p:nvSpPr>
              <p:cNvPr id="38" name="TextBox 37">
                <a:extLst>
                  <a:ext uri="{FF2B5EF4-FFF2-40B4-BE49-F238E27FC236}">
                    <a16:creationId xmlns:a16="http://schemas.microsoft.com/office/drawing/2014/main" id="{718A3686-7B3C-AFAF-9029-88A1B959E85D}"/>
                  </a:ext>
                </a:extLst>
              </p:cNvPr>
              <p:cNvSpPr txBox="1">
                <a:spLocks noRot="1" noChangeAspect="1" noMove="1" noResize="1" noEditPoints="1" noAdjustHandles="1" noChangeArrowheads="1" noChangeShapeType="1" noTextEdit="1"/>
              </p:cNvSpPr>
              <p:nvPr/>
            </p:nvSpPr>
            <p:spPr>
              <a:xfrm>
                <a:off x="5816437" y="5335031"/>
                <a:ext cx="665544" cy="373179"/>
              </a:xfrm>
              <a:prstGeom prst="rect">
                <a:avLst/>
              </a:prstGeom>
              <a:blipFill>
                <a:blip r:embed="rId5"/>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D13E0F60-1D66-104A-59AA-044FB45CD66C}"/>
              </a:ext>
            </a:extLst>
          </p:cNvPr>
          <p:cNvCxnSpPr/>
          <p:nvPr/>
        </p:nvCxnSpPr>
        <p:spPr>
          <a:xfrm>
            <a:off x="4572001" y="3877519"/>
            <a:ext cx="263902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729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dots and numbers&#10;&#10;Description automatically generated">
            <a:extLst>
              <a:ext uri="{FF2B5EF4-FFF2-40B4-BE49-F238E27FC236}">
                <a16:creationId xmlns:a16="http://schemas.microsoft.com/office/drawing/2014/main" id="{9CBEC85B-6769-741D-8CF7-F4D989D5CEA6}"/>
              </a:ext>
            </a:extLst>
          </p:cNvPr>
          <p:cNvPicPr>
            <a:picLocks noChangeAspect="1"/>
          </p:cNvPicPr>
          <p:nvPr/>
        </p:nvPicPr>
        <p:blipFill>
          <a:blip r:embed="rId2"/>
          <a:stretch>
            <a:fillRect/>
          </a:stretch>
        </p:blipFill>
        <p:spPr>
          <a:xfrm>
            <a:off x="3025815" y="1371600"/>
            <a:ext cx="5486400" cy="5486400"/>
          </a:xfrm>
          <a:prstGeom prst="rect">
            <a:avLst/>
          </a:prstGeom>
        </p:spPr>
      </p:pic>
      <p:sp>
        <p:nvSpPr>
          <p:cNvPr id="2" name="Title 1">
            <a:extLst>
              <a:ext uri="{FF2B5EF4-FFF2-40B4-BE49-F238E27FC236}">
                <a16:creationId xmlns:a16="http://schemas.microsoft.com/office/drawing/2014/main" id="{CBF2C6F2-41F7-519A-B080-74D9D2F90892}"/>
              </a:ext>
            </a:extLst>
          </p:cNvPr>
          <p:cNvSpPr>
            <a:spLocks noGrp="1"/>
          </p:cNvSpPr>
          <p:nvPr>
            <p:ph type="title"/>
          </p:nvPr>
        </p:nvSpPr>
        <p:spPr/>
        <p:txBody>
          <a:bodyPr/>
          <a:lstStyle/>
          <a:p>
            <a:r>
              <a:rPr lang="en-US" dirty="0"/>
              <a:t>Developing an intuition for covariance</a:t>
            </a:r>
          </a:p>
        </p:txBody>
      </p:sp>
      <p:sp>
        <p:nvSpPr>
          <p:cNvPr id="4" name="Date Placeholder 3">
            <a:extLst>
              <a:ext uri="{FF2B5EF4-FFF2-40B4-BE49-F238E27FC236}">
                <a16:creationId xmlns:a16="http://schemas.microsoft.com/office/drawing/2014/main" id="{A9EB0BF8-3409-736C-E124-C9990FFCA4A6}"/>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F149F8B2-28A8-B91B-57A3-A60551774E28}"/>
              </a:ext>
            </a:extLst>
          </p:cNvPr>
          <p:cNvSpPr>
            <a:spLocks noGrp="1"/>
          </p:cNvSpPr>
          <p:nvPr>
            <p:ph type="sldNum" sz="quarter" idx="12"/>
          </p:nvPr>
        </p:nvSpPr>
        <p:spPr/>
        <p:txBody>
          <a:bodyPr/>
          <a:lstStyle/>
          <a:p>
            <a:fld id="{63CA5BDF-CCF5-FD4E-8DB5-0576DCFD5CCF}" type="slidenum">
              <a:rPr lang="en-US" smtClean="0"/>
              <a:t>37</a:t>
            </a:fld>
            <a:endParaRPr lang="en-US"/>
          </a:p>
        </p:txBody>
      </p:sp>
      <mc:AlternateContent xmlns:mc="http://schemas.openxmlformats.org/markup-compatibility/2006">
        <mc:Choice xmlns:a14="http://schemas.microsoft.com/office/drawing/2010/main" Requires="a14">
          <p:graphicFrame>
            <p:nvGraphicFramePr>
              <p:cNvPr id="30" name="Table 29">
                <a:extLst>
                  <a:ext uri="{FF2B5EF4-FFF2-40B4-BE49-F238E27FC236}">
                    <a16:creationId xmlns:a16="http://schemas.microsoft.com/office/drawing/2014/main" id="{42EC890E-35EF-842A-8290-6F31E8DBA897}"/>
                  </a:ext>
                </a:extLst>
              </p:cNvPr>
              <p:cNvGraphicFramePr>
                <a:graphicFrameLocks noGrp="1"/>
              </p:cNvGraphicFramePr>
              <p:nvPr/>
            </p:nvGraphicFramePr>
            <p:xfrm>
              <a:off x="9305402" y="2155336"/>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pPr algn="ct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sub>
                                  <m:sup>
                                    <m:r>
                                      <a:rPr lang="en-US" sz="2400" b="0" i="1" smtClean="0">
                                        <a:latin typeface="Cambria Math" panose="02040503050406030204" pitchFamily="18" charset="0"/>
                                      </a:rPr>
                                      <m:t>2</m:t>
                                    </m:r>
                                  </m:sup>
                                </m:sSubSup>
                              </m:oMath>
                            </m:oMathPara>
                          </a14:m>
                          <a:endParaRPr lang="en-US" sz="2400" dirty="0">
                            <a:latin typeface="Aptos" panose="020B00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oMath>
                            </m:oMathPara>
                          </a14:m>
                          <a:endParaRPr lang="en-US" sz="2400"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92"/>
                      </a:ext>
                    </a:extLst>
                  </a:tr>
                  <a:tr h="526873">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oMath>
                            </m:oMathPara>
                          </a14:m>
                          <a:endParaRPr lang="en-US" sz="2400" dirty="0">
                            <a:latin typeface="Aptos" panose="020B00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𝑌</m:t>
                                    </m:r>
                                  </m:sub>
                                  <m:sup>
                                    <m:r>
                                      <a:rPr lang="en-US" sz="2400" b="0" i="1" smtClean="0">
                                        <a:latin typeface="Cambria Math" panose="02040503050406030204" pitchFamily="18" charset="0"/>
                                      </a:rPr>
                                      <m:t>2</m:t>
                                    </m:r>
                                  </m:sup>
                                </m:sSubSup>
                              </m:oMath>
                            </m:oMathPara>
                          </a14:m>
                          <a:endParaRPr lang="en-US" sz="2400"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4531929"/>
                      </a:ext>
                    </a:extLst>
                  </a:tr>
                </a:tbl>
              </a:graphicData>
            </a:graphic>
          </p:graphicFrame>
        </mc:Choice>
        <mc:Fallback>
          <p:graphicFrame>
            <p:nvGraphicFramePr>
              <p:cNvPr id="30" name="Table 29">
                <a:extLst>
                  <a:ext uri="{FF2B5EF4-FFF2-40B4-BE49-F238E27FC236}">
                    <a16:creationId xmlns:a16="http://schemas.microsoft.com/office/drawing/2014/main" id="{42EC890E-35EF-842A-8290-6F31E8DBA897}"/>
                  </a:ext>
                </a:extLst>
              </p:cNvPr>
              <p:cNvGraphicFramePr>
                <a:graphicFrameLocks noGrp="1"/>
              </p:cNvGraphicFramePr>
              <p:nvPr/>
            </p:nvGraphicFramePr>
            <p:xfrm>
              <a:off x="9305402" y="2155336"/>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t="-2381" r="-100000" b="-1047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101449" t="-2381" r="-1449" b="-104762"/>
                          </a:stretch>
                        </a:blipFill>
                      </a:tcPr>
                    </a:tc>
                    <a:extLst>
                      <a:ext uri="{0D108BD9-81ED-4DB2-BD59-A6C34878D82A}">
                        <a16:rowId xmlns:a16="http://schemas.microsoft.com/office/drawing/2014/main" val="4184917592"/>
                      </a:ext>
                    </a:extLst>
                  </a:tr>
                  <a:tr h="526873">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102381" r="-100000" b="-47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101449" t="-102381" r="-1449" b="-4762"/>
                          </a:stretch>
                        </a:blipFill>
                      </a:tcPr>
                    </a:tc>
                    <a:extLst>
                      <a:ext uri="{0D108BD9-81ED-4DB2-BD59-A6C34878D82A}">
                        <a16:rowId xmlns:a16="http://schemas.microsoft.com/office/drawing/2014/main" val="4064531929"/>
                      </a:ext>
                    </a:extLst>
                  </a:tr>
                </a:tbl>
              </a:graphicData>
            </a:graphic>
          </p:graphicFrame>
        </mc:Fallback>
      </mc:AlternateContent>
      <p:graphicFrame>
        <p:nvGraphicFramePr>
          <p:cNvPr id="31" name="Table 30">
            <a:extLst>
              <a:ext uri="{FF2B5EF4-FFF2-40B4-BE49-F238E27FC236}">
                <a16:creationId xmlns:a16="http://schemas.microsoft.com/office/drawing/2014/main" id="{B338CA94-FED8-1A89-BB78-B671A9B80A13}"/>
              </a:ext>
            </a:extLst>
          </p:cNvPr>
          <p:cNvGraphicFramePr>
            <a:graphicFrameLocks noGrp="1"/>
          </p:cNvGraphicFramePr>
          <p:nvPr>
            <p:extLst>
              <p:ext uri="{D42A27DB-BD31-4B8C-83A1-F6EECF244321}">
                <p14:modId xmlns:p14="http://schemas.microsoft.com/office/powerpoint/2010/main" val="926540382"/>
              </p:ext>
            </p:extLst>
          </p:nvPr>
        </p:nvGraphicFramePr>
        <p:xfrm>
          <a:off x="9305402" y="3784210"/>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pPr algn="ctr"/>
                      <a:r>
                        <a:rPr lang="en-US" sz="2400" dirty="0">
                          <a:latin typeface="Aptos" panose="020B0004020202020204" pitchFamily="34" charset="0"/>
                        </a:rPr>
                        <a:t>7</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Aptos" panose="020B0004020202020204" pitchFamily="34" charset="0"/>
                        </a:rPr>
                        <a:t>0</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92"/>
                  </a:ext>
                </a:extLst>
              </a:tr>
              <a:tr h="526873">
                <a:tc>
                  <a:txBody>
                    <a:bodyPr/>
                    <a:lstStyle/>
                    <a:p>
                      <a:pPr algn="ctr"/>
                      <a:r>
                        <a:rPr lang="en-US" sz="2400" dirty="0">
                          <a:latin typeface="Aptos" panose="020B0004020202020204" pitchFamily="34" charset="0"/>
                        </a:rPr>
                        <a:t>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latin typeface="Aptos" panose="020B0004020202020204" pitchFamily="34" charset="0"/>
                        </a:rPr>
                        <a:t>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4531929"/>
                  </a:ext>
                </a:extLst>
              </a:tr>
            </a:tbl>
          </a:graphicData>
        </a:graphic>
      </p:graphicFrame>
      <p:sp>
        <p:nvSpPr>
          <p:cNvPr id="32" name="TextBox 31">
            <a:extLst>
              <a:ext uri="{FF2B5EF4-FFF2-40B4-BE49-F238E27FC236}">
                <a16:creationId xmlns:a16="http://schemas.microsoft.com/office/drawing/2014/main" id="{850D0B8B-034E-6C71-B764-EF936D48844D}"/>
              </a:ext>
            </a:extLst>
          </p:cNvPr>
          <p:cNvSpPr txBox="1"/>
          <p:nvPr/>
        </p:nvSpPr>
        <p:spPr>
          <a:xfrm>
            <a:off x="9809961" y="5794981"/>
            <a:ext cx="739305" cy="369332"/>
          </a:xfrm>
          <a:prstGeom prst="rect">
            <a:avLst/>
          </a:prstGeom>
          <a:solidFill>
            <a:srgbClr val="E9D143"/>
          </a:solidFill>
          <a:ln>
            <a:solidFill>
              <a:schemeClr val="tx1"/>
            </a:solidFill>
          </a:ln>
        </p:spPr>
        <p:txBody>
          <a:bodyPr wrap="none" rtlCol="0">
            <a:spAutoFit/>
          </a:bodyPr>
          <a:lstStyle/>
          <a:p>
            <a:r>
              <a:rPr lang="en-US" dirty="0">
                <a:latin typeface="Aptos" panose="020B0004020202020204" pitchFamily="34" charset="0"/>
              </a:rPr>
              <a:t>Mean</a:t>
            </a:r>
          </a:p>
        </p:txBody>
      </p:sp>
      <p:sp>
        <p:nvSpPr>
          <p:cNvPr id="33" name="TextBox 32">
            <a:extLst>
              <a:ext uri="{FF2B5EF4-FFF2-40B4-BE49-F238E27FC236}">
                <a16:creationId xmlns:a16="http://schemas.microsoft.com/office/drawing/2014/main" id="{F5F3D8FF-D513-967E-FFA1-26E89FEA9234}"/>
              </a:ext>
            </a:extLst>
          </p:cNvPr>
          <p:cNvSpPr txBox="1"/>
          <p:nvPr/>
        </p:nvSpPr>
        <p:spPr>
          <a:xfrm>
            <a:off x="9568709" y="5239396"/>
            <a:ext cx="1221809" cy="369332"/>
          </a:xfrm>
          <a:prstGeom prst="rect">
            <a:avLst/>
          </a:prstGeom>
          <a:solidFill>
            <a:srgbClr val="6E2594"/>
          </a:solidFill>
          <a:ln>
            <a:solidFill>
              <a:schemeClr val="tx1"/>
            </a:solidFill>
          </a:ln>
        </p:spPr>
        <p:txBody>
          <a:bodyPr wrap="none" rtlCol="0">
            <a:spAutoFit/>
          </a:bodyPr>
          <a:lstStyle/>
          <a:p>
            <a:r>
              <a:rPr lang="en-US" dirty="0">
                <a:solidFill>
                  <a:schemeClr val="bg1"/>
                </a:solidFill>
                <a:latin typeface="Aptos" panose="020B0004020202020204" pitchFamily="34" charset="0"/>
              </a:rPr>
              <a:t>Data point</a:t>
            </a:r>
          </a:p>
        </p:txBody>
      </p:sp>
      <p:sp>
        <p:nvSpPr>
          <p:cNvPr id="34" name="Right Brace 33">
            <a:extLst>
              <a:ext uri="{FF2B5EF4-FFF2-40B4-BE49-F238E27FC236}">
                <a16:creationId xmlns:a16="http://schemas.microsoft.com/office/drawing/2014/main" id="{911CBC0D-D513-9109-CC6B-44B4D7CA52BF}"/>
              </a:ext>
            </a:extLst>
          </p:cNvPr>
          <p:cNvSpPr/>
          <p:nvPr/>
        </p:nvSpPr>
        <p:spPr>
          <a:xfrm>
            <a:off x="7627715" y="3055715"/>
            <a:ext cx="405114" cy="1655181"/>
          </a:xfrm>
          <a:prstGeom prst="rightBrace">
            <a:avLst>
              <a:gd name="adj1" fmla="val 10428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3C3A47EF-95EB-A9BE-6A83-C235AB7CE403}"/>
              </a:ext>
            </a:extLst>
          </p:cNvPr>
          <p:cNvSpPr/>
          <p:nvPr/>
        </p:nvSpPr>
        <p:spPr>
          <a:xfrm rot="5400000">
            <a:off x="5769979" y="3414270"/>
            <a:ext cx="405114" cy="3310358"/>
          </a:xfrm>
          <a:prstGeom prst="rightBrace">
            <a:avLst>
              <a:gd name="adj1" fmla="val 104286"/>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F53EE55-B8C4-1F78-6A1A-1CBBC1129B4F}"/>
                  </a:ext>
                </a:extLst>
              </p:cNvPr>
              <p:cNvSpPr txBox="1"/>
              <p:nvPr/>
            </p:nvSpPr>
            <p:spPr>
              <a:xfrm>
                <a:off x="8073500" y="3679850"/>
                <a:ext cx="665544" cy="373179"/>
              </a:xfrm>
              <a:prstGeom prst="rect">
                <a:avLst/>
              </a:prstGeom>
              <a:solidFill>
                <a:schemeClr val="tx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𝜎</m:t>
                          </m:r>
                        </m:e>
                        <m:sub>
                          <m:r>
                            <a:rPr lang="en-US" sz="1800" b="0" i="1" smtClean="0">
                              <a:solidFill>
                                <a:schemeClr val="bg1"/>
                              </a:solidFill>
                              <a:latin typeface="Cambria Math" panose="02040503050406030204" pitchFamily="18" charset="0"/>
                            </a:rPr>
                            <m:t>𝑌</m:t>
                          </m:r>
                        </m:sub>
                        <m:sup>
                          <m:r>
                            <a:rPr lang="en-US" sz="1800"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p:sp>
            <p:nvSpPr>
              <p:cNvPr id="37" name="TextBox 36">
                <a:extLst>
                  <a:ext uri="{FF2B5EF4-FFF2-40B4-BE49-F238E27FC236}">
                    <a16:creationId xmlns:a16="http://schemas.microsoft.com/office/drawing/2014/main" id="{9F53EE55-B8C4-1F78-6A1A-1CBBC1129B4F}"/>
                  </a:ext>
                </a:extLst>
              </p:cNvPr>
              <p:cNvSpPr txBox="1">
                <a:spLocks noRot="1" noChangeAspect="1" noMove="1" noResize="1" noEditPoints="1" noAdjustHandles="1" noChangeArrowheads="1" noChangeShapeType="1" noTextEdit="1"/>
              </p:cNvSpPr>
              <p:nvPr/>
            </p:nvSpPr>
            <p:spPr>
              <a:xfrm>
                <a:off x="8073500" y="3679850"/>
                <a:ext cx="665544" cy="3731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18A3686-7B3C-AFAF-9029-88A1B959E85D}"/>
                  </a:ext>
                </a:extLst>
              </p:cNvPr>
              <p:cNvSpPr txBox="1"/>
              <p:nvPr/>
            </p:nvSpPr>
            <p:spPr>
              <a:xfrm>
                <a:off x="5651339" y="5335031"/>
                <a:ext cx="665544" cy="373179"/>
              </a:xfrm>
              <a:prstGeom prst="rect">
                <a:avLst/>
              </a:prstGeom>
              <a:solidFill>
                <a:schemeClr val="tx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𝜎</m:t>
                          </m:r>
                        </m:e>
                        <m:sub>
                          <m:r>
                            <a:rPr lang="en-US" sz="1800" b="0" i="1" smtClean="0">
                              <a:solidFill>
                                <a:schemeClr val="bg1"/>
                              </a:solidFill>
                              <a:latin typeface="Cambria Math" panose="02040503050406030204" pitchFamily="18" charset="0"/>
                            </a:rPr>
                            <m:t>𝑋</m:t>
                          </m:r>
                        </m:sub>
                        <m:sup>
                          <m:r>
                            <a:rPr lang="en-US" sz="1800"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p:sp>
            <p:nvSpPr>
              <p:cNvPr id="38" name="TextBox 37">
                <a:extLst>
                  <a:ext uri="{FF2B5EF4-FFF2-40B4-BE49-F238E27FC236}">
                    <a16:creationId xmlns:a16="http://schemas.microsoft.com/office/drawing/2014/main" id="{718A3686-7B3C-AFAF-9029-88A1B959E85D}"/>
                  </a:ext>
                </a:extLst>
              </p:cNvPr>
              <p:cNvSpPr txBox="1">
                <a:spLocks noRot="1" noChangeAspect="1" noMove="1" noResize="1" noEditPoints="1" noAdjustHandles="1" noChangeArrowheads="1" noChangeShapeType="1" noTextEdit="1"/>
              </p:cNvSpPr>
              <p:nvPr/>
            </p:nvSpPr>
            <p:spPr>
              <a:xfrm>
                <a:off x="5651339" y="5335031"/>
                <a:ext cx="665544" cy="373179"/>
              </a:xfrm>
              <a:prstGeom prst="rect">
                <a:avLst/>
              </a:prstGeom>
              <a:blipFill>
                <a:blip r:embed="rId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05FFDBD-2D99-2D26-7151-73694C5E047E}"/>
              </a:ext>
            </a:extLst>
          </p:cNvPr>
          <p:cNvCxnSpPr>
            <a:cxnSpLocks/>
          </p:cNvCxnSpPr>
          <p:nvPr/>
        </p:nvCxnSpPr>
        <p:spPr>
          <a:xfrm>
            <a:off x="4143737" y="3877519"/>
            <a:ext cx="366917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560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dots and numbers&#10;&#10;Description automatically generated">
            <a:extLst>
              <a:ext uri="{FF2B5EF4-FFF2-40B4-BE49-F238E27FC236}">
                <a16:creationId xmlns:a16="http://schemas.microsoft.com/office/drawing/2014/main" id="{F6F337A1-4EE8-8433-449E-EAE0160B9216}"/>
              </a:ext>
            </a:extLst>
          </p:cNvPr>
          <p:cNvPicPr>
            <a:picLocks noChangeAspect="1"/>
          </p:cNvPicPr>
          <p:nvPr/>
        </p:nvPicPr>
        <p:blipFill>
          <a:blip r:embed="rId2"/>
          <a:stretch>
            <a:fillRect/>
          </a:stretch>
        </p:blipFill>
        <p:spPr>
          <a:xfrm>
            <a:off x="3025815" y="1371600"/>
            <a:ext cx="5486400" cy="5486400"/>
          </a:xfrm>
          <a:prstGeom prst="rect">
            <a:avLst/>
          </a:prstGeom>
        </p:spPr>
      </p:pic>
      <p:sp>
        <p:nvSpPr>
          <p:cNvPr id="2" name="Title 1">
            <a:extLst>
              <a:ext uri="{FF2B5EF4-FFF2-40B4-BE49-F238E27FC236}">
                <a16:creationId xmlns:a16="http://schemas.microsoft.com/office/drawing/2014/main" id="{CBF2C6F2-41F7-519A-B080-74D9D2F90892}"/>
              </a:ext>
            </a:extLst>
          </p:cNvPr>
          <p:cNvSpPr>
            <a:spLocks noGrp="1"/>
          </p:cNvSpPr>
          <p:nvPr>
            <p:ph type="title"/>
          </p:nvPr>
        </p:nvSpPr>
        <p:spPr/>
        <p:txBody>
          <a:bodyPr/>
          <a:lstStyle/>
          <a:p>
            <a:r>
              <a:rPr lang="en-US" dirty="0"/>
              <a:t>Developing an intuition for covariance</a:t>
            </a:r>
          </a:p>
        </p:txBody>
      </p:sp>
      <p:sp>
        <p:nvSpPr>
          <p:cNvPr id="4" name="Date Placeholder 3">
            <a:extLst>
              <a:ext uri="{FF2B5EF4-FFF2-40B4-BE49-F238E27FC236}">
                <a16:creationId xmlns:a16="http://schemas.microsoft.com/office/drawing/2014/main" id="{A9EB0BF8-3409-736C-E124-C9990FFCA4A6}"/>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F149F8B2-28A8-B91B-57A3-A60551774E28}"/>
              </a:ext>
            </a:extLst>
          </p:cNvPr>
          <p:cNvSpPr>
            <a:spLocks noGrp="1"/>
          </p:cNvSpPr>
          <p:nvPr>
            <p:ph type="sldNum" sz="quarter" idx="12"/>
          </p:nvPr>
        </p:nvSpPr>
        <p:spPr/>
        <p:txBody>
          <a:bodyPr/>
          <a:lstStyle/>
          <a:p>
            <a:fld id="{63CA5BDF-CCF5-FD4E-8DB5-0576DCFD5CCF}" type="slidenum">
              <a:rPr lang="en-US" smtClean="0"/>
              <a:t>38</a:t>
            </a:fld>
            <a:endParaRPr lang="en-US"/>
          </a:p>
        </p:txBody>
      </p:sp>
      <mc:AlternateContent xmlns:mc="http://schemas.openxmlformats.org/markup-compatibility/2006">
        <mc:Choice xmlns:a14="http://schemas.microsoft.com/office/drawing/2010/main" Requires="a14">
          <p:graphicFrame>
            <p:nvGraphicFramePr>
              <p:cNvPr id="30" name="Table 29">
                <a:extLst>
                  <a:ext uri="{FF2B5EF4-FFF2-40B4-BE49-F238E27FC236}">
                    <a16:creationId xmlns:a16="http://schemas.microsoft.com/office/drawing/2014/main" id="{42EC890E-35EF-842A-8290-6F31E8DBA897}"/>
                  </a:ext>
                </a:extLst>
              </p:cNvPr>
              <p:cNvGraphicFramePr>
                <a:graphicFrameLocks noGrp="1"/>
              </p:cNvGraphicFramePr>
              <p:nvPr/>
            </p:nvGraphicFramePr>
            <p:xfrm>
              <a:off x="9305402" y="2155336"/>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pPr algn="ct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sub>
                                  <m:sup>
                                    <m:r>
                                      <a:rPr lang="en-US" sz="2400" b="0" i="1" smtClean="0">
                                        <a:latin typeface="Cambria Math" panose="02040503050406030204" pitchFamily="18" charset="0"/>
                                      </a:rPr>
                                      <m:t>2</m:t>
                                    </m:r>
                                  </m:sup>
                                </m:sSubSup>
                              </m:oMath>
                            </m:oMathPara>
                          </a14:m>
                          <a:endParaRPr lang="en-US" sz="2400" dirty="0">
                            <a:latin typeface="Aptos" panose="020B000402020202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oMath>
                            </m:oMathPara>
                          </a14:m>
                          <a:endParaRPr lang="en-US" sz="2400"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92"/>
                      </a:ext>
                    </a:extLst>
                  </a:tr>
                  <a:tr h="526873">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sub>
                                </m:sSub>
                              </m:oMath>
                            </m:oMathPara>
                          </a14:m>
                          <a:endParaRPr lang="en-US" sz="2400" dirty="0">
                            <a:latin typeface="Aptos" panose="020B00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en-US" sz="2400" b="0" i="1" smtClean="0">
                                        <a:latin typeface="Cambria Math" panose="02040503050406030204" pitchFamily="18" charset="0"/>
                                      </a:rPr>
                                      <m:t>𝑌</m:t>
                                    </m:r>
                                  </m:sub>
                                  <m:sup>
                                    <m:r>
                                      <a:rPr lang="en-US" sz="2400" b="0" i="1" smtClean="0">
                                        <a:latin typeface="Cambria Math" panose="02040503050406030204" pitchFamily="18" charset="0"/>
                                      </a:rPr>
                                      <m:t>2</m:t>
                                    </m:r>
                                  </m:sup>
                                </m:sSubSup>
                              </m:oMath>
                            </m:oMathPara>
                          </a14:m>
                          <a:endParaRPr lang="en-US" sz="2400"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4531929"/>
                      </a:ext>
                    </a:extLst>
                  </a:tr>
                </a:tbl>
              </a:graphicData>
            </a:graphic>
          </p:graphicFrame>
        </mc:Choice>
        <mc:Fallback>
          <p:graphicFrame>
            <p:nvGraphicFramePr>
              <p:cNvPr id="30" name="Table 29">
                <a:extLst>
                  <a:ext uri="{FF2B5EF4-FFF2-40B4-BE49-F238E27FC236}">
                    <a16:creationId xmlns:a16="http://schemas.microsoft.com/office/drawing/2014/main" id="{42EC890E-35EF-842A-8290-6F31E8DBA897}"/>
                  </a:ext>
                </a:extLst>
              </p:cNvPr>
              <p:cNvGraphicFramePr>
                <a:graphicFrameLocks noGrp="1"/>
              </p:cNvGraphicFramePr>
              <p:nvPr/>
            </p:nvGraphicFramePr>
            <p:xfrm>
              <a:off x="9305402" y="2155336"/>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t="-2381" r="-100000" b="-1047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101449" t="-2381" r="-1449" b="-104762"/>
                          </a:stretch>
                        </a:blipFill>
                      </a:tcPr>
                    </a:tc>
                    <a:extLst>
                      <a:ext uri="{0D108BD9-81ED-4DB2-BD59-A6C34878D82A}">
                        <a16:rowId xmlns:a16="http://schemas.microsoft.com/office/drawing/2014/main" val="4184917592"/>
                      </a:ext>
                    </a:extLst>
                  </a:tr>
                  <a:tr h="526873">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102381" r="-100000" b="-476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101449" t="-102381" r="-1449" b="-4762"/>
                          </a:stretch>
                        </a:blipFill>
                      </a:tcPr>
                    </a:tc>
                    <a:extLst>
                      <a:ext uri="{0D108BD9-81ED-4DB2-BD59-A6C34878D82A}">
                        <a16:rowId xmlns:a16="http://schemas.microsoft.com/office/drawing/2014/main" val="4064531929"/>
                      </a:ext>
                    </a:extLst>
                  </a:tr>
                </a:tbl>
              </a:graphicData>
            </a:graphic>
          </p:graphicFrame>
        </mc:Fallback>
      </mc:AlternateContent>
      <p:graphicFrame>
        <p:nvGraphicFramePr>
          <p:cNvPr id="31" name="Table 30">
            <a:extLst>
              <a:ext uri="{FF2B5EF4-FFF2-40B4-BE49-F238E27FC236}">
                <a16:creationId xmlns:a16="http://schemas.microsoft.com/office/drawing/2014/main" id="{B338CA94-FED8-1A89-BB78-B671A9B80A13}"/>
              </a:ext>
            </a:extLst>
          </p:cNvPr>
          <p:cNvGraphicFramePr>
            <a:graphicFrameLocks noGrp="1"/>
          </p:cNvGraphicFramePr>
          <p:nvPr>
            <p:extLst>
              <p:ext uri="{D42A27DB-BD31-4B8C-83A1-F6EECF244321}">
                <p14:modId xmlns:p14="http://schemas.microsoft.com/office/powerpoint/2010/main" val="897119991"/>
              </p:ext>
            </p:extLst>
          </p:nvPr>
        </p:nvGraphicFramePr>
        <p:xfrm>
          <a:off x="9305402" y="3784210"/>
          <a:ext cx="1748422" cy="1053746"/>
        </p:xfrm>
        <a:graphic>
          <a:graphicData uri="http://schemas.openxmlformats.org/drawingml/2006/table">
            <a:tbl>
              <a:tblPr>
                <a:tableStyleId>{6E25E649-3F16-4E02-A733-19D2CDBF48F0}</a:tableStyleId>
              </a:tblPr>
              <a:tblGrid>
                <a:gridCol w="874211">
                  <a:extLst>
                    <a:ext uri="{9D8B030D-6E8A-4147-A177-3AD203B41FA5}">
                      <a16:colId xmlns:a16="http://schemas.microsoft.com/office/drawing/2014/main" val="285887710"/>
                    </a:ext>
                  </a:extLst>
                </a:gridCol>
                <a:gridCol w="874211">
                  <a:extLst>
                    <a:ext uri="{9D8B030D-6E8A-4147-A177-3AD203B41FA5}">
                      <a16:colId xmlns:a16="http://schemas.microsoft.com/office/drawing/2014/main" val="3950714639"/>
                    </a:ext>
                  </a:extLst>
                </a:gridCol>
              </a:tblGrid>
              <a:tr h="526873">
                <a:tc>
                  <a:txBody>
                    <a:bodyPr/>
                    <a:lstStyle/>
                    <a:p>
                      <a:pPr algn="ctr"/>
                      <a:r>
                        <a:rPr lang="en-US" sz="2400" dirty="0">
                          <a:latin typeface="Aptos" panose="020B0004020202020204" pitchFamily="34" charset="0"/>
                        </a:rPr>
                        <a:t>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Aptos" panose="020B0004020202020204" pitchFamily="34" charset="0"/>
                        </a:rPr>
                        <a:t>4</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17592"/>
                  </a:ext>
                </a:extLst>
              </a:tr>
              <a:tr h="526873">
                <a:tc>
                  <a:txBody>
                    <a:bodyPr/>
                    <a:lstStyle/>
                    <a:p>
                      <a:pPr algn="ctr"/>
                      <a:r>
                        <a:rPr lang="en-US" sz="2400" dirty="0">
                          <a:latin typeface="Aptos" panose="020B0004020202020204" pitchFamily="34" charset="0"/>
                        </a:rPr>
                        <a:t>4</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latin typeface="Aptos" panose="020B0004020202020204" pitchFamily="34" charset="0"/>
                        </a:rPr>
                        <a:t>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4531929"/>
                  </a:ext>
                </a:extLst>
              </a:tr>
            </a:tbl>
          </a:graphicData>
        </a:graphic>
      </p:graphicFrame>
      <p:sp>
        <p:nvSpPr>
          <p:cNvPr id="32" name="TextBox 31">
            <a:extLst>
              <a:ext uri="{FF2B5EF4-FFF2-40B4-BE49-F238E27FC236}">
                <a16:creationId xmlns:a16="http://schemas.microsoft.com/office/drawing/2014/main" id="{850D0B8B-034E-6C71-B764-EF936D48844D}"/>
              </a:ext>
            </a:extLst>
          </p:cNvPr>
          <p:cNvSpPr txBox="1"/>
          <p:nvPr/>
        </p:nvSpPr>
        <p:spPr>
          <a:xfrm>
            <a:off x="9809961" y="5794981"/>
            <a:ext cx="739305" cy="369332"/>
          </a:xfrm>
          <a:prstGeom prst="rect">
            <a:avLst/>
          </a:prstGeom>
          <a:solidFill>
            <a:srgbClr val="E9D143"/>
          </a:solidFill>
          <a:ln>
            <a:solidFill>
              <a:schemeClr val="tx1"/>
            </a:solidFill>
          </a:ln>
        </p:spPr>
        <p:txBody>
          <a:bodyPr wrap="none" rtlCol="0">
            <a:spAutoFit/>
          </a:bodyPr>
          <a:lstStyle/>
          <a:p>
            <a:r>
              <a:rPr lang="en-US" dirty="0">
                <a:latin typeface="Aptos" panose="020B0004020202020204" pitchFamily="34" charset="0"/>
              </a:rPr>
              <a:t>Mean</a:t>
            </a:r>
          </a:p>
        </p:txBody>
      </p:sp>
      <p:sp>
        <p:nvSpPr>
          <p:cNvPr id="33" name="TextBox 32">
            <a:extLst>
              <a:ext uri="{FF2B5EF4-FFF2-40B4-BE49-F238E27FC236}">
                <a16:creationId xmlns:a16="http://schemas.microsoft.com/office/drawing/2014/main" id="{F5F3D8FF-D513-967E-FFA1-26E89FEA9234}"/>
              </a:ext>
            </a:extLst>
          </p:cNvPr>
          <p:cNvSpPr txBox="1"/>
          <p:nvPr/>
        </p:nvSpPr>
        <p:spPr>
          <a:xfrm>
            <a:off x="9568709" y="5239396"/>
            <a:ext cx="1221809" cy="369332"/>
          </a:xfrm>
          <a:prstGeom prst="rect">
            <a:avLst/>
          </a:prstGeom>
          <a:solidFill>
            <a:srgbClr val="6E2594"/>
          </a:solidFill>
          <a:ln>
            <a:solidFill>
              <a:schemeClr val="tx1"/>
            </a:solidFill>
          </a:ln>
        </p:spPr>
        <p:txBody>
          <a:bodyPr wrap="none" rtlCol="0">
            <a:spAutoFit/>
          </a:bodyPr>
          <a:lstStyle/>
          <a:p>
            <a:r>
              <a:rPr lang="en-US" dirty="0">
                <a:solidFill>
                  <a:schemeClr val="bg1"/>
                </a:solidFill>
                <a:latin typeface="Aptos" panose="020B0004020202020204" pitchFamily="34" charset="0"/>
              </a:rPr>
              <a:t>Data point</a:t>
            </a:r>
          </a:p>
        </p:txBody>
      </p:sp>
      <p:sp>
        <p:nvSpPr>
          <p:cNvPr id="34" name="Right Brace 33">
            <a:extLst>
              <a:ext uri="{FF2B5EF4-FFF2-40B4-BE49-F238E27FC236}">
                <a16:creationId xmlns:a16="http://schemas.microsoft.com/office/drawing/2014/main" id="{911CBC0D-D513-9109-CC6B-44B4D7CA52BF}"/>
              </a:ext>
            </a:extLst>
          </p:cNvPr>
          <p:cNvSpPr/>
          <p:nvPr/>
        </p:nvSpPr>
        <p:spPr>
          <a:xfrm>
            <a:off x="8266014" y="2604305"/>
            <a:ext cx="405114" cy="2882096"/>
          </a:xfrm>
          <a:prstGeom prst="rightBrace">
            <a:avLst>
              <a:gd name="adj1" fmla="val 10428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3C3A47EF-95EB-A9BE-6A83-C235AB7CE403}"/>
              </a:ext>
            </a:extLst>
          </p:cNvPr>
          <p:cNvSpPr/>
          <p:nvPr/>
        </p:nvSpPr>
        <p:spPr>
          <a:xfrm rot="5400000">
            <a:off x="5891513" y="3778830"/>
            <a:ext cx="405114" cy="3877518"/>
          </a:xfrm>
          <a:prstGeom prst="rightBrace">
            <a:avLst>
              <a:gd name="adj1" fmla="val 104286"/>
              <a:gd name="adj2" fmla="val 50000"/>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F53EE55-B8C4-1F78-6A1A-1CBBC1129B4F}"/>
                  </a:ext>
                </a:extLst>
              </p:cNvPr>
              <p:cNvSpPr txBox="1"/>
              <p:nvPr/>
            </p:nvSpPr>
            <p:spPr>
              <a:xfrm>
                <a:off x="8576036" y="3858763"/>
                <a:ext cx="665544" cy="373179"/>
              </a:xfrm>
              <a:prstGeom prst="rect">
                <a:avLst/>
              </a:prstGeom>
              <a:solidFill>
                <a:schemeClr val="tx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𝜎</m:t>
                          </m:r>
                        </m:e>
                        <m:sub>
                          <m:r>
                            <a:rPr lang="en-US" sz="1800" b="0" i="1" smtClean="0">
                              <a:solidFill>
                                <a:schemeClr val="bg1"/>
                              </a:solidFill>
                              <a:latin typeface="Cambria Math" panose="02040503050406030204" pitchFamily="18" charset="0"/>
                            </a:rPr>
                            <m:t>𝑌</m:t>
                          </m:r>
                        </m:sub>
                        <m:sup>
                          <m:r>
                            <a:rPr lang="en-US" sz="1800"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p:sp>
            <p:nvSpPr>
              <p:cNvPr id="37" name="TextBox 36">
                <a:extLst>
                  <a:ext uri="{FF2B5EF4-FFF2-40B4-BE49-F238E27FC236}">
                    <a16:creationId xmlns:a16="http://schemas.microsoft.com/office/drawing/2014/main" id="{9F53EE55-B8C4-1F78-6A1A-1CBBC1129B4F}"/>
                  </a:ext>
                </a:extLst>
              </p:cNvPr>
              <p:cNvSpPr txBox="1">
                <a:spLocks noRot="1" noChangeAspect="1" noMove="1" noResize="1" noEditPoints="1" noAdjustHandles="1" noChangeArrowheads="1" noChangeShapeType="1" noTextEdit="1"/>
              </p:cNvSpPr>
              <p:nvPr/>
            </p:nvSpPr>
            <p:spPr>
              <a:xfrm>
                <a:off x="8576036" y="3858763"/>
                <a:ext cx="665544" cy="3731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18A3686-7B3C-AFAF-9029-88A1B959E85D}"/>
                  </a:ext>
                </a:extLst>
              </p:cNvPr>
              <p:cNvSpPr txBox="1"/>
              <p:nvPr/>
            </p:nvSpPr>
            <p:spPr>
              <a:xfrm>
                <a:off x="5651339" y="5983171"/>
                <a:ext cx="665544" cy="373179"/>
              </a:xfrm>
              <a:prstGeom prst="rect">
                <a:avLst/>
              </a:prstGeom>
              <a:solidFill>
                <a:schemeClr val="tx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𝜎</m:t>
                          </m:r>
                        </m:e>
                        <m:sub>
                          <m:r>
                            <a:rPr lang="en-US" sz="1800" b="0" i="1" smtClean="0">
                              <a:solidFill>
                                <a:schemeClr val="bg1"/>
                              </a:solidFill>
                              <a:latin typeface="Cambria Math" panose="02040503050406030204" pitchFamily="18" charset="0"/>
                            </a:rPr>
                            <m:t>𝑋</m:t>
                          </m:r>
                        </m:sub>
                        <m:sup>
                          <m:r>
                            <a:rPr lang="en-US" sz="1800"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p:sp>
            <p:nvSpPr>
              <p:cNvPr id="38" name="TextBox 37">
                <a:extLst>
                  <a:ext uri="{FF2B5EF4-FFF2-40B4-BE49-F238E27FC236}">
                    <a16:creationId xmlns:a16="http://schemas.microsoft.com/office/drawing/2014/main" id="{718A3686-7B3C-AFAF-9029-88A1B959E85D}"/>
                  </a:ext>
                </a:extLst>
              </p:cNvPr>
              <p:cNvSpPr txBox="1">
                <a:spLocks noRot="1" noChangeAspect="1" noMove="1" noResize="1" noEditPoints="1" noAdjustHandles="1" noChangeArrowheads="1" noChangeShapeType="1" noTextEdit="1"/>
              </p:cNvSpPr>
              <p:nvPr/>
            </p:nvSpPr>
            <p:spPr>
              <a:xfrm>
                <a:off x="5651339" y="5983171"/>
                <a:ext cx="665544" cy="373179"/>
              </a:xfrm>
              <a:prstGeom prst="rect">
                <a:avLst/>
              </a:prstGeom>
              <a:blipFill>
                <a:blip r:embed="rId5"/>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5DF54E93-BF7F-4FB6-F585-900EDC3D4DBF}"/>
              </a:ext>
            </a:extLst>
          </p:cNvPr>
          <p:cNvCxnSpPr>
            <a:cxnSpLocks/>
          </p:cNvCxnSpPr>
          <p:nvPr/>
        </p:nvCxnSpPr>
        <p:spPr>
          <a:xfrm flipV="1">
            <a:off x="4170271" y="2549325"/>
            <a:ext cx="3877518" cy="274319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FB8B596-CBD7-49DC-D87A-69BB0E66E47C}"/>
              </a:ext>
            </a:extLst>
          </p:cNvPr>
          <p:cNvCxnSpPr>
            <a:cxnSpLocks/>
          </p:cNvCxnSpPr>
          <p:nvPr/>
        </p:nvCxnSpPr>
        <p:spPr>
          <a:xfrm>
            <a:off x="7359682" y="2306256"/>
            <a:ext cx="335880" cy="4861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263AB3-6A10-A170-528A-3EFF3E8F24C3}"/>
              </a:ext>
            </a:extLst>
          </p:cNvPr>
          <p:cNvSpPr txBox="1"/>
          <p:nvPr/>
        </p:nvSpPr>
        <p:spPr>
          <a:xfrm>
            <a:off x="6224283" y="1873793"/>
            <a:ext cx="2241768" cy="369332"/>
          </a:xfrm>
          <a:prstGeom prst="rect">
            <a:avLst/>
          </a:prstGeom>
          <a:solidFill>
            <a:srgbClr val="00B050"/>
          </a:solidFill>
        </p:spPr>
        <p:txBody>
          <a:bodyPr wrap="none" rtlCol="0">
            <a:spAutoFit/>
          </a:bodyPr>
          <a:lstStyle/>
          <a:p>
            <a:r>
              <a:rPr lang="en-US" b="1" dirty="0">
                <a:solidFill>
                  <a:schemeClr val="bg1"/>
                </a:solidFill>
                <a:latin typeface="Aptos" panose="020B0004020202020204" pitchFamily="34" charset="0"/>
              </a:rPr>
              <a:t>Maximizes variance</a:t>
            </a:r>
          </a:p>
        </p:txBody>
      </p:sp>
      <p:sp>
        <p:nvSpPr>
          <p:cNvPr id="15" name="TextBox 14">
            <a:extLst>
              <a:ext uri="{FF2B5EF4-FFF2-40B4-BE49-F238E27FC236}">
                <a16:creationId xmlns:a16="http://schemas.microsoft.com/office/drawing/2014/main" id="{5D42F70D-1F3B-4A55-093B-2B3FF4DDE217}"/>
              </a:ext>
            </a:extLst>
          </p:cNvPr>
          <p:cNvSpPr txBox="1"/>
          <p:nvPr/>
        </p:nvSpPr>
        <p:spPr>
          <a:xfrm>
            <a:off x="3952046" y="1562124"/>
            <a:ext cx="1750673" cy="1200329"/>
          </a:xfrm>
          <a:prstGeom prst="rect">
            <a:avLst/>
          </a:prstGeom>
          <a:solidFill>
            <a:srgbClr val="00B050"/>
          </a:solidFill>
        </p:spPr>
        <p:txBody>
          <a:bodyPr wrap="square" rtlCol="0">
            <a:spAutoFit/>
          </a:bodyPr>
          <a:lstStyle/>
          <a:p>
            <a:pPr algn="ctr"/>
            <a:r>
              <a:rPr lang="en-US" dirty="0">
                <a:solidFill>
                  <a:schemeClr val="bg1"/>
                </a:solidFill>
                <a:latin typeface="Aptos" panose="020B0004020202020204" pitchFamily="34" charset="0"/>
              </a:rPr>
              <a:t>Also called the </a:t>
            </a:r>
            <a:r>
              <a:rPr lang="en-US" b="1" i="1" dirty="0">
                <a:solidFill>
                  <a:schemeClr val="bg1"/>
                </a:solidFill>
                <a:latin typeface="Aptos" panose="020B0004020202020204" pitchFamily="34" charset="0"/>
              </a:rPr>
              <a:t>eigenvector</a:t>
            </a:r>
            <a:r>
              <a:rPr lang="en-US" dirty="0">
                <a:solidFill>
                  <a:schemeClr val="bg1"/>
                </a:solidFill>
                <a:latin typeface="Aptos" panose="020B0004020202020204" pitchFamily="34" charset="0"/>
              </a:rPr>
              <a:t> of this covariance matrix</a:t>
            </a:r>
            <a:endParaRPr lang="en-US" i="1" dirty="0">
              <a:solidFill>
                <a:schemeClr val="bg1"/>
              </a:solidFill>
              <a:latin typeface="Aptos" panose="020B0004020202020204" pitchFamily="34" charset="0"/>
            </a:endParaRPr>
          </a:p>
        </p:txBody>
      </p:sp>
    </p:spTree>
    <p:extLst>
      <p:ext uri="{BB962C8B-B14F-4D97-AF65-F5344CB8AC3E}">
        <p14:creationId xmlns:p14="http://schemas.microsoft.com/office/powerpoint/2010/main" val="12562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1406-67B8-DAB3-D03A-D1D0458807FD}"/>
              </a:ext>
            </a:extLst>
          </p:cNvPr>
          <p:cNvSpPr>
            <a:spLocks noGrp="1"/>
          </p:cNvSpPr>
          <p:nvPr>
            <p:ph type="title"/>
          </p:nvPr>
        </p:nvSpPr>
        <p:spPr/>
        <p:txBody>
          <a:bodyPr/>
          <a:lstStyle/>
          <a:p>
            <a:r>
              <a:rPr lang="en-US" dirty="0"/>
              <a:t>Intuition for eigen decomposition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67DB81-3E4A-FE8D-50CE-4E4496ED05B4}"/>
                  </a:ext>
                </a:extLst>
              </p:cNvPr>
              <p:cNvSpPr>
                <a:spLocks noGrp="1"/>
              </p:cNvSpPr>
              <p:nvPr>
                <p:ph idx="1"/>
              </p:nvPr>
            </p:nvSpPr>
            <p:spPr/>
            <p:txBody>
              <a:bodyPr/>
              <a:lstStyle/>
              <a:p>
                <a:r>
                  <a:rPr lang="en-US" dirty="0"/>
                  <a:t>Eigen decomposition works for </a:t>
                </a:r>
                <a:r>
                  <a:rPr lang="en-US" i="1" dirty="0"/>
                  <a:t>square</a:t>
                </a:r>
                <a:r>
                  <a:rPr lang="en-US" dirty="0"/>
                  <a:t> matrices</a:t>
                </a:r>
              </a:p>
              <a:p>
                <a:endParaRPr lang="en-US" dirty="0"/>
              </a:p>
              <a:p>
                <a:r>
                  <a:rPr lang="en-US" dirty="0"/>
                  <a:t>It finds the ‘essence’ of the matrix</a:t>
                </a:r>
              </a:p>
              <a:p>
                <a:pPr lvl="1"/>
                <a:endParaRPr lang="en-US" dirty="0"/>
              </a:p>
              <a:p>
                <a:pPr lvl="1"/>
                <a14:m>
                  <m:oMath xmlns:m="http://schemas.openxmlformats.org/officeDocument/2006/math">
                    <m:r>
                      <a:rPr lang="en-US" b="0" i="1" smtClean="0">
                        <a:latin typeface="Cambria Math" panose="02040503050406030204" pitchFamily="18" charset="0"/>
                      </a:rPr>
                      <m:t>𝐴𝑣</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𝑣</m:t>
                    </m:r>
                  </m:oMath>
                </a14:m>
                <a:endParaRPr lang="en-US" dirty="0"/>
              </a:p>
              <a:p>
                <a:pPr lvl="1"/>
                <a:endParaRPr lang="en-US" dirty="0"/>
              </a:p>
              <a:p>
                <a:pPr lvl="1"/>
                <a14:m>
                  <m:oMath xmlns:m="http://schemas.openxmlformats.org/officeDocument/2006/math">
                    <m:r>
                      <a:rPr lang="en-US" b="0" i="1" smtClean="0">
                        <a:latin typeface="Cambria Math" panose="02040503050406030204" pitchFamily="18" charset="0"/>
                      </a:rPr>
                      <m:t>𝐴</m:t>
                    </m:r>
                  </m:oMath>
                </a14:m>
                <a:r>
                  <a:rPr lang="en-US" dirty="0"/>
                  <a:t> is a matrix              | Dimensions: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𝑣</m:t>
                    </m:r>
                  </m:oMath>
                </a14:m>
                <a:r>
                  <a:rPr lang="en-US" dirty="0"/>
                  <a:t> is the eigenvector | Dimensions: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a:rPr lang="en-US" i="1">
                        <a:latin typeface="Cambria Math" panose="02040503050406030204" pitchFamily="18" charset="0"/>
                      </a:rPr>
                      <m:t>𝜆</m:t>
                    </m:r>
                  </m:oMath>
                </a14:m>
                <a:r>
                  <a:rPr lang="en-US" dirty="0"/>
                  <a:t> is the eigenvalue   | Scalar</a:t>
                </a:r>
              </a:p>
              <a:p>
                <a:pPr lvl="1"/>
                <a:endParaRPr lang="en-US" dirty="0"/>
              </a:p>
            </p:txBody>
          </p:sp>
        </mc:Choice>
        <mc:Fallback>
          <p:sp>
            <p:nvSpPr>
              <p:cNvPr id="3" name="Content Placeholder 2">
                <a:extLst>
                  <a:ext uri="{FF2B5EF4-FFF2-40B4-BE49-F238E27FC236}">
                    <a16:creationId xmlns:a16="http://schemas.microsoft.com/office/drawing/2014/main" id="{7367DB81-3E4A-FE8D-50CE-4E4496ED05B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F5AAB67-6A56-7D1E-90F8-F0D969558455}"/>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7D8E9D78-EE4E-7AF4-9947-A18B45348D5E}"/>
              </a:ext>
            </a:extLst>
          </p:cNvPr>
          <p:cNvSpPr>
            <a:spLocks noGrp="1"/>
          </p:cNvSpPr>
          <p:nvPr>
            <p:ph type="sldNum" sz="quarter" idx="12"/>
          </p:nvPr>
        </p:nvSpPr>
        <p:spPr/>
        <p:txBody>
          <a:bodyPr/>
          <a:lstStyle/>
          <a:p>
            <a:fld id="{63CA5BDF-CCF5-FD4E-8DB5-0576DCFD5CCF}" type="slidenum">
              <a:rPr lang="en-US" smtClean="0"/>
              <a:t>39</a:t>
            </a:fld>
            <a:endParaRPr lang="en-US"/>
          </a:p>
        </p:txBody>
      </p:sp>
    </p:spTree>
    <p:extLst>
      <p:ext uri="{BB962C8B-B14F-4D97-AF65-F5344CB8AC3E}">
        <p14:creationId xmlns:p14="http://schemas.microsoft.com/office/powerpoint/2010/main" val="231606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2FFC-2484-9B25-858A-CBE29D0C603A}"/>
              </a:ext>
            </a:extLst>
          </p:cNvPr>
          <p:cNvSpPr>
            <a:spLocks noGrp="1"/>
          </p:cNvSpPr>
          <p:nvPr>
            <p:ph type="title"/>
          </p:nvPr>
        </p:nvSpPr>
        <p:spPr/>
        <p:txBody>
          <a:bodyPr/>
          <a:lstStyle/>
          <a:p>
            <a:r>
              <a:rPr lang="en-US" dirty="0"/>
              <a:t>Genetic diversity</a:t>
            </a:r>
          </a:p>
        </p:txBody>
      </p:sp>
      <p:sp>
        <p:nvSpPr>
          <p:cNvPr id="3" name="Content Placeholder 2">
            <a:extLst>
              <a:ext uri="{FF2B5EF4-FFF2-40B4-BE49-F238E27FC236}">
                <a16:creationId xmlns:a16="http://schemas.microsoft.com/office/drawing/2014/main" id="{851CC3F2-DC6E-3362-EA23-6F3C593FE8EA}"/>
              </a:ext>
            </a:extLst>
          </p:cNvPr>
          <p:cNvSpPr>
            <a:spLocks noGrp="1"/>
          </p:cNvSpPr>
          <p:nvPr>
            <p:ph idx="1"/>
          </p:nvPr>
        </p:nvSpPr>
        <p:spPr/>
        <p:txBody>
          <a:bodyPr/>
          <a:lstStyle/>
          <a:p>
            <a:r>
              <a:rPr lang="en-US" b="1" dirty="0"/>
              <a:t>Base definition:</a:t>
            </a:r>
            <a:r>
              <a:rPr lang="en-US" dirty="0"/>
              <a:t> </a:t>
            </a:r>
          </a:p>
          <a:p>
            <a:pPr lvl="1"/>
            <a:r>
              <a:rPr lang="en-US" dirty="0"/>
              <a:t>The total number of genetic characteristics in the genetic makeup of a species</a:t>
            </a:r>
          </a:p>
          <a:p>
            <a:endParaRPr lang="en-US" dirty="0"/>
          </a:p>
          <a:p>
            <a:r>
              <a:rPr lang="en-US" dirty="0"/>
              <a:t>Let’s start with an example:</a:t>
            </a:r>
          </a:p>
          <a:p>
            <a:pPr lvl="1"/>
            <a:endParaRPr lang="en-US" dirty="0"/>
          </a:p>
          <a:p>
            <a:pPr lvl="1"/>
            <a:r>
              <a:rPr lang="en-US" dirty="0"/>
              <a:t>Apples at a grocery store</a:t>
            </a:r>
          </a:p>
          <a:p>
            <a:pPr lvl="2"/>
            <a:endParaRPr lang="en-US" dirty="0"/>
          </a:p>
          <a:p>
            <a:pPr lvl="2"/>
            <a:r>
              <a:rPr lang="en-US" dirty="0"/>
              <a:t>All the same species, but very different</a:t>
            </a:r>
            <a:br>
              <a:rPr lang="en-US" dirty="0"/>
            </a:br>
            <a:r>
              <a:rPr lang="en-US" dirty="0"/>
              <a:t>flavors and textures owing to small </a:t>
            </a:r>
            <a:br>
              <a:rPr lang="en-US" dirty="0"/>
            </a:br>
            <a:r>
              <a:rPr lang="en-US" dirty="0"/>
              <a:t>genetic differences</a:t>
            </a:r>
          </a:p>
        </p:txBody>
      </p:sp>
      <p:sp>
        <p:nvSpPr>
          <p:cNvPr id="4" name="Date Placeholder 3">
            <a:extLst>
              <a:ext uri="{FF2B5EF4-FFF2-40B4-BE49-F238E27FC236}">
                <a16:creationId xmlns:a16="http://schemas.microsoft.com/office/drawing/2014/main" id="{95821449-B08B-768A-6B46-E78AE7E8212F}"/>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1C93534D-D4FF-D831-9B41-F3DF383CFE3E}"/>
              </a:ext>
            </a:extLst>
          </p:cNvPr>
          <p:cNvSpPr>
            <a:spLocks noGrp="1"/>
          </p:cNvSpPr>
          <p:nvPr>
            <p:ph type="sldNum" sz="quarter" idx="12"/>
          </p:nvPr>
        </p:nvSpPr>
        <p:spPr/>
        <p:txBody>
          <a:bodyPr/>
          <a:lstStyle/>
          <a:p>
            <a:fld id="{63CA5BDF-CCF5-FD4E-8DB5-0576DCFD5CCF}" type="slidenum">
              <a:rPr lang="en-US" smtClean="0"/>
              <a:t>4</a:t>
            </a:fld>
            <a:endParaRPr lang="en-US"/>
          </a:p>
        </p:txBody>
      </p:sp>
      <p:pic>
        <p:nvPicPr>
          <p:cNvPr id="1026" name="Picture 2" descr="Apples Aren't Just For Fall Anymore - Produce Business">
            <a:extLst>
              <a:ext uri="{FF2B5EF4-FFF2-40B4-BE49-F238E27FC236}">
                <a16:creationId xmlns:a16="http://schemas.microsoft.com/office/drawing/2014/main" id="{47C782A0-46F8-00DF-63AF-14324DAB0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698" y="3035095"/>
            <a:ext cx="5586343" cy="314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33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1406-67B8-DAB3-D03A-D1D0458807FD}"/>
              </a:ext>
            </a:extLst>
          </p:cNvPr>
          <p:cNvSpPr>
            <a:spLocks noGrp="1"/>
          </p:cNvSpPr>
          <p:nvPr>
            <p:ph type="title"/>
          </p:nvPr>
        </p:nvSpPr>
        <p:spPr/>
        <p:txBody>
          <a:bodyPr/>
          <a:lstStyle/>
          <a:p>
            <a:r>
              <a:rPr lang="en-US" dirty="0"/>
              <a:t>Why care about eigen decomposition?</a:t>
            </a:r>
          </a:p>
        </p:txBody>
      </p:sp>
      <p:sp>
        <p:nvSpPr>
          <p:cNvPr id="3" name="Content Placeholder 2">
            <a:extLst>
              <a:ext uri="{FF2B5EF4-FFF2-40B4-BE49-F238E27FC236}">
                <a16:creationId xmlns:a16="http://schemas.microsoft.com/office/drawing/2014/main" id="{7367DB81-3E4A-FE8D-50CE-4E4496ED05B4}"/>
              </a:ext>
            </a:extLst>
          </p:cNvPr>
          <p:cNvSpPr>
            <a:spLocks noGrp="1"/>
          </p:cNvSpPr>
          <p:nvPr>
            <p:ph idx="1"/>
          </p:nvPr>
        </p:nvSpPr>
        <p:spPr/>
        <p:txBody>
          <a:bodyPr/>
          <a:lstStyle/>
          <a:p>
            <a:r>
              <a:rPr lang="en-US" dirty="0"/>
              <a:t>Genomic data can be large and matrix multiplication is expensive</a:t>
            </a:r>
          </a:p>
          <a:p>
            <a:endParaRPr lang="en-US" dirty="0"/>
          </a:p>
          <a:p>
            <a:r>
              <a:rPr lang="en-US" dirty="0"/>
              <a:t>Let’s walk through it:</a:t>
            </a:r>
          </a:p>
          <a:p>
            <a:endParaRPr lang="en-US" dirty="0"/>
          </a:p>
          <a:p>
            <a:pPr lvl="1"/>
            <a:r>
              <a:rPr lang="en-US" dirty="0"/>
              <a:t>Our genomic data are stored as a matrix where:</a:t>
            </a:r>
          </a:p>
          <a:p>
            <a:pPr lvl="2"/>
            <a:endParaRPr lang="en-US" dirty="0"/>
          </a:p>
          <a:p>
            <a:pPr lvl="2"/>
            <a:r>
              <a:rPr lang="en-US" dirty="0"/>
              <a:t>Rows:       Individuals</a:t>
            </a:r>
          </a:p>
          <a:p>
            <a:pPr lvl="2"/>
            <a:r>
              <a:rPr lang="en-US" dirty="0"/>
              <a:t>Columns: SNPs</a:t>
            </a:r>
          </a:p>
          <a:p>
            <a:pPr lvl="2"/>
            <a:endParaRPr lang="en-US" dirty="0"/>
          </a:p>
          <a:p>
            <a:pPr lvl="1"/>
            <a:r>
              <a:rPr lang="en-US" dirty="0"/>
              <a:t># SNPs &gt;&gt; # Individuals</a:t>
            </a:r>
          </a:p>
          <a:p>
            <a:endParaRPr lang="en-US" dirty="0"/>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6F5AAB67-6A56-7D1E-90F8-F0D969558455}"/>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7D8E9D78-EE4E-7AF4-9947-A18B45348D5E}"/>
              </a:ext>
            </a:extLst>
          </p:cNvPr>
          <p:cNvSpPr>
            <a:spLocks noGrp="1"/>
          </p:cNvSpPr>
          <p:nvPr>
            <p:ph type="sldNum" sz="quarter" idx="12"/>
          </p:nvPr>
        </p:nvSpPr>
        <p:spPr/>
        <p:txBody>
          <a:bodyPr/>
          <a:lstStyle/>
          <a:p>
            <a:fld id="{63CA5BDF-CCF5-FD4E-8DB5-0576DCFD5CCF}" type="slidenum">
              <a:rPr lang="en-US" smtClean="0"/>
              <a:t>40</a:t>
            </a:fld>
            <a:endParaRPr lang="en-US"/>
          </a:p>
        </p:txBody>
      </p:sp>
    </p:spTree>
    <p:extLst>
      <p:ext uri="{BB962C8B-B14F-4D97-AF65-F5344CB8AC3E}">
        <p14:creationId xmlns:p14="http://schemas.microsoft.com/office/powerpoint/2010/main" val="1335383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1406-67B8-DAB3-D03A-D1D0458807FD}"/>
              </a:ext>
            </a:extLst>
          </p:cNvPr>
          <p:cNvSpPr>
            <a:spLocks noGrp="1"/>
          </p:cNvSpPr>
          <p:nvPr>
            <p:ph type="title"/>
          </p:nvPr>
        </p:nvSpPr>
        <p:spPr/>
        <p:txBody>
          <a:bodyPr/>
          <a:lstStyle/>
          <a:p>
            <a:r>
              <a:rPr lang="en-US" dirty="0"/>
              <a:t>Why care about eigen decomposition?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67DB81-3E4A-FE8D-50CE-4E4496ED05B4}"/>
                  </a:ext>
                </a:extLst>
              </p:cNvPr>
              <p:cNvSpPr>
                <a:spLocks noGrp="1"/>
              </p:cNvSpPr>
              <p:nvPr>
                <p:ph idx="1"/>
              </p:nvPr>
            </p:nvSpPr>
            <p:spPr/>
            <p:txBody>
              <a:bodyPr/>
              <a:lstStyle/>
              <a:p>
                <a:r>
                  <a:rPr lang="en-US" dirty="0"/>
                  <a:t>Typically, a covariance matrix is calculated for the columns (features), and data (observations) are projected back onto this space</a:t>
                </a:r>
              </a:p>
              <a:p>
                <a:endParaRPr lang="en-US" dirty="0"/>
              </a:p>
              <a:p>
                <a:r>
                  <a:rPr lang="en-US" dirty="0"/>
                  <a:t>Operationally,</a:t>
                </a:r>
              </a:p>
              <a:p>
                <a:pPr lvl="1"/>
                <a14:m>
                  <m:oMath xmlns:m="http://schemas.openxmlformats.org/officeDocument/2006/math">
                    <m:r>
                      <a:rPr lang="en-US" b="0" i="1" smtClean="0">
                        <a:latin typeface="Cambria Math" panose="02040503050406030204" pitchFamily="18" charset="0"/>
                      </a:rPr>
                      <m:t>𝐴𝑣</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𝑣</m:t>
                    </m:r>
                  </m:oMath>
                </a14:m>
                <a:endParaRPr lang="en-US" dirty="0"/>
              </a:p>
              <a:p>
                <a:pPr lvl="1"/>
                <a:endParaRPr lang="en-US" dirty="0"/>
              </a:p>
              <a:p>
                <a:pPr lvl="1"/>
                <a14:m>
                  <m:oMath xmlns:m="http://schemas.openxmlformats.org/officeDocument/2006/math">
                    <m:r>
                      <a:rPr lang="en-US" i="1">
                        <a:latin typeface="Cambria Math" panose="02040503050406030204" pitchFamily="18" charset="0"/>
                      </a:rPr>
                      <m:t>𝐴</m:t>
                    </m:r>
                  </m:oMath>
                </a14:m>
                <a:r>
                  <a:rPr lang="en-US" dirty="0"/>
                  <a:t> is a matrix              | Dimensions: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𝑁</m:t>
                    </m:r>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𝑣</m:t>
                    </m:r>
                  </m:oMath>
                </a14:m>
                <a:r>
                  <a:rPr lang="en-US" dirty="0"/>
                  <a:t> is an eigenvector  | Dimensions: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a:rPr lang="en-US" i="1">
                        <a:latin typeface="Cambria Math" panose="02040503050406030204" pitchFamily="18" charset="0"/>
                      </a:rPr>
                      <m:t>𝜆</m:t>
                    </m:r>
                  </m:oMath>
                </a14:m>
                <a:r>
                  <a:rPr lang="en-US" dirty="0"/>
                  <a:t> is its eigenvalue    | Scalar</a:t>
                </a:r>
              </a:p>
              <a:p>
                <a:endParaRPr lang="en-US" dirty="0"/>
              </a:p>
            </p:txBody>
          </p:sp>
        </mc:Choice>
        <mc:Fallback>
          <p:sp>
            <p:nvSpPr>
              <p:cNvPr id="3" name="Content Placeholder 2">
                <a:extLst>
                  <a:ext uri="{FF2B5EF4-FFF2-40B4-BE49-F238E27FC236}">
                    <a16:creationId xmlns:a16="http://schemas.microsoft.com/office/drawing/2014/main" id="{7367DB81-3E4A-FE8D-50CE-4E4496ED05B4}"/>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F5AAB67-6A56-7D1E-90F8-F0D969558455}"/>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7D8E9D78-EE4E-7AF4-9947-A18B45348D5E}"/>
              </a:ext>
            </a:extLst>
          </p:cNvPr>
          <p:cNvSpPr>
            <a:spLocks noGrp="1"/>
          </p:cNvSpPr>
          <p:nvPr>
            <p:ph type="sldNum" sz="quarter" idx="12"/>
          </p:nvPr>
        </p:nvSpPr>
        <p:spPr/>
        <p:txBody>
          <a:bodyPr/>
          <a:lstStyle/>
          <a:p>
            <a:fld id="{63CA5BDF-CCF5-FD4E-8DB5-0576DCFD5CCF}" type="slidenum">
              <a:rPr lang="en-US" smtClean="0"/>
              <a:t>41</a:t>
            </a:fld>
            <a:endParaRPr lang="en-US"/>
          </a:p>
        </p:txBody>
      </p:sp>
      <p:cxnSp>
        <p:nvCxnSpPr>
          <p:cNvPr id="8" name="Straight Arrow Connector 7">
            <a:extLst>
              <a:ext uri="{FF2B5EF4-FFF2-40B4-BE49-F238E27FC236}">
                <a16:creationId xmlns:a16="http://schemas.microsoft.com/office/drawing/2014/main" id="{03DBB599-9F0D-6510-C23A-CC73422A9E89}"/>
              </a:ext>
            </a:extLst>
          </p:cNvPr>
          <p:cNvCxnSpPr/>
          <p:nvPr/>
        </p:nvCxnSpPr>
        <p:spPr>
          <a:xfrm flipH="1">
            <a:off x="6620720" y="4664597"/>
            <a:ext cx="798653"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3F67A8-E566-A53E-5868-51B9D547EE67}"/>
              </a:ext>
            </a:extLst>
          </p:cNvPr>
          <p:cNvSpPr/>
          <p:nvPr/>
        </p:nvSpPr>
        <p:spPr>
          <a:xfrm>
            <a:off x="7338350" y="4004842"/>
            <a:ext cx="2835797" cy="13195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panose="020B0004020202020204" pitchFamily="34" charset="0"/>
              </a:rPr>
              <a:t>It’s this N that depends on which ‘dimension’ we calculate the covariance matrix for </a:t>
            </a:r>
          </a:p>
        </p:txBody>
      </p:sp>
    </p:spTree>
    <p:extLst>
      <p:ext uri="{BB962C8B-B14F-4D97-AF65-F5344CB8AC3E}">
        <p14:creationId xmlns:p14="http://schemas.microsoft.com/office/powerpoint/2010/main" val="157129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32D9-BBA6-7EA8-B847-964961D3DB27}"/>
              </a:ext>
            </a:extLst>
          </p:cNvPr>
          <p:cNvSpPr>
            <a:spLocks noGrp="1"/>
          </p:cNvSpPr>
          <p:nvPr>
            <p:ph type="title"/>
          </p:nvPr>
        </p:nvSpPr>
        <p:spPr/>
        <p:txBody>
          <a:bodyPr/>
          <a:lstStyle/>
          <a:p>
            <a:r>
              <a:rPr lang="en-US" dirty="0"/>
              <a:t>Linear algebra to the rescue!</a:t>
            </a:r>
          </a:p>
        </p:txBody>
      </p:sp>
      <p:sp>
        <p:nvSpPr>
          <p:cNvPr id="3" name="Content Placeholder 2">
            <a:extLst>
              <a:ext uri="{FF2B5EF4-FFF2-40B4-BE49-F238E27FC236}">
                <a16:creationId xmlns:a16="http://schemas.microsoft.com/office/drawing/2014/main" id="{F6AA4A8D-BE02-F191-24EB-CBB3AD6B856C}"/>
              </a:ext>
            </a:extLst>
          </p:cNvPr>
          <p:cNvSpPr>
            <a:spLocks noGrp="1"/>
          </p:cNvSpPr>
          <p:nvPr>
            <p:ph idx="1"/>
          </p:nvPr>
        </p:nvSpPr>
        <p:spPr>
          <a:xfrm>
            <a:off x="838200" y="1825625"/>
            <a:ext cx="6476999" cy="4351338"/>
          </a:xfrm>
        </p:spPr>
        <p:txBody>
          <a:bodyPr>
            <a:normAutofit fontScale="92500" lnSpcReduction="10000"/>
          </a:bodyPr>
          <a:lstStyle/>
          <a:p>
            <a:r>
              <a:rPr lang="en-US" dirty="0"/>
              <a:t>There’s a cool trick where we can transpose the input matrix and still get the right eigenvalue and eigenvectors</a:t>
            </a:r>
          </a:p>
          <a:p>
            <a:endParaRPr lang="en-US" dirty="0"/>
          </a:p>
          <a:p>
            <a:pPr lvl="1"/>
            <a:r>
              <a:rPr lang="en-US" dirty="0"/>
              <a:t>This is variously called the ‘Gram Trick’ or the ‘Kernel Trick’</a:t>
            </a:r>
          </a:p>
          <a:p>
            <a:pPr marL="0" indent="0">
              <a:buNone/>
            </a:pPr>
            <a:endParaRPr lang="en-US" dirty="0"/>
          </a:p>
          <a:p>
            <a:endParaRPr lang="en-US" dirty="0"/>
          </a:p>
          <a:p>
            <a:r>
              <a:rPr lang="en-US" dirty="0"/>
              <a:t>Hence – the first step to performing a dimensionality reduction is calculating a covariance matrix across all samples</a:t>
            </a:r>
          </a:p>
        </p:txBody>
      </p:sp>
      <p:sp>
        <p:nvSpPr>
          <p:cNvPr id="4" name="Date Placeholder 3">
            <a:extLst>
              <a:ext uri="{FF2B5EF4-FFF2-40B4-BE49-F238E27FC236}">
                <a16:creationId xmlns:a16="http://schemas.microsoft.com/office/drawing/2014/main" id="{B1F6EEEB-E197-A0A8-D35F-CD98A00FE7DC}"/>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59D1B2BD-9F65-CAE7-18FD-7EDFDFA58BC7}"/>
              </a:ext>
            </a:extLst>
          </p:cNvPr>
          <p:cNvSpPr>
            <a:spLocks noGrp="1"/>
          </p:cNvSpPr>
          <p:nvPr>
            <p:ph type="sldNum" sz="quarter" idx="12"/>
          </p:nvPr>
        </p:nvSpPr>
        <p:spPr/>
        <p:txBody>
          <a:bodyPr/>
          <a:lstStyle/>
          <a:p>
            <a:fld id="{63CA5BDF-CCF5-FD4E-8DB5-0576DCFD5CCF}" type="slidenum">
              <a:rPr lang="en-US" smtClean="0"/>
              <a:t>42</a:t>
            </a:fld>
            <a:endParaRPr lang="en-US"/>
          </a:p>
        </p:txBody>
      </p:sp>
      <p:graphicFrame>
        <p:nvGraphicFramePr>
          <p:cNvPr id="6" name="Table 5">
            <a:extLst>
              <a:ext uri="{FF2B5EF4-FFF2-40B4-BE49-F238E27FC236}">
                <a16:creationId xmlns:a16="http://schemas.microsoft.com/office/drawing/2014/main" id="{28A8534F-D915-45E7-1B3B-7AF30BCA37DA}"/>
              </a:ext>
            </a:extLst>
          </p:cNvPr>
          <p:cNvGraphicFramePr>
            <a:graphicFrameLocks noGrp="1"/>
          </p:cNvGraphicFramePr>
          <p:nvPr>
            <p:extLst>
              <p:ext uri="{D42A27DB-BD31-4B8C-83A1-F6EECF244321}">
                <p14:modId xmlns:p14="http://schemas.microsoft.com/office/powerpoint/2010/main" val="3198079539"/>
              </p:ext>
            </p:extLst>
          </p:nvPr>
        </p:nvGraphicFramePr>
        <p:xfrm>
          <a:off x="7926065" y="4195763"/>
          <a:ext cx="3765550" cy="1981200"/>
        </p:xfrm>
        <a:graphic>
          <a:graphicData uri="http://schemas.openxmlformats.org/drawingml/2006/table">
            <a:tbl>
              <a:tblPr firstRow="1" firstCol="1">
                <a:tableStyleId>{6E25E649-3F16-4E02-A733-19D2CDBF48F0}</a:tableStyleId>
              </a:tblPr>
              <a:tblGrid>
                <a:gridCol w="962342">
                  <a:extLst>
                    <a:ext uri="{9D8B030D-6E8A-4147-A177-3AD203B41FA5}">
                      <a16:colId xmlns:a16="http://schemas.microsoft.com/office/drawing/2014/main" val="288459792"/>
                    </a:ext>
                  </a:extLst>
                </a:gridCol>
                <a:gridCol w="794068">
                  <a:extLst>
                    <a:ext uri="{9D8B030D-6E8A-4147-A177-3AD203B41FA5}">
                      <a16:colId xmlns:a16="http://schemas.microsoft.com/office/drawing/2014/main" val="3480427047"/>
                    </a:ext>
                  </a:extLst>
                </a:gridCol>
                <a:gridCol w="794068">
                  <a:extLst>
                    <a:ext uri="{9D8B030D-6E8A-4147-A177-3AD203B41FA5}">
                      <a16:colId xmlns:a16="http://schemas.microsoft.com/office/drawing/2014/main" val="3230206374"/>
                    </a:ext>
                  </a:extLst>
                </a:gridCol>
                <a:gridCol w="397192">
                  <a:extLst>
                    <a:ext uri="{9D8B030D-6E8A-4147-A177-3AD203B41FA5}">
                      <a16:colId xmlns:a16="http://schemas.microsoft.com/office/drawing/2014/main" val="1761588761"/>
                    </a:ext>
                  </a:extLst>
                </a:gridCol>
                <a:gridCol w="817880">
                  <a:extLst>
                    <a:ext uri="{9D8B030D-6E8A-4147-A177-3AD203B41FA5}">
                      <a16:colId xmlns:a16="http://schemas.microsoft.com/office/drawing/2014/main" val="2966580089"/>
                    </a:ext>
                  </a:extLst>
                </a:gridCol>
              </a:tblGrid>
              <a:tr h="265113">
                <a:tc>
                  <a:txBody>
                    <a:bodyPr/>
                    <a:lstStyle/>
                    <a:p>
                      <a:pPr algn="ctr"/>
                      <a:endParaRPr lang="en-US" sz="2000" dirty="0">
                        <a:latin typeface="Aptos" panose="020B0004020202020204" pitchFamily="34" charset="0"/>
                      </a:endParaRPr>
                    </a:p>
                  </a:txBody>
                  <a:tcPr anchor="ctr">
                    <a:solidFill>
                      <a:srgbClr val="0E2C4D"/>
                    </a:solidFill>
                  </a:tcPr>
                </a:tc>
                <a:tc>
                  <a:txBody>
                    <a:bodyPr/>
                    <a:lstStyle/>
                    <a:p>
                      <a:pPr algn="ctr"/>
                      <a:r>
                        <a:rPr lang="en-US" sz="2000" dirty="0">
                          <a:latin typeface="Aptos" panose="020B0004020202020204" pitchFamily="34" charset="0"/>
                        </a:rPr>
                        <a:t>Ind 1</a:t>
                      </a:r>
                    </a:p>
                  </a:txBody>
                  <a:tcPr anchor="ctr">
                    <a:solidFill>
                      <a:srgbClr val="0E2C4D"/>
                    </a:solidFill>
                  </a:tcPr>
                </a:tc>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r>
                        <a:rPr lang="en-US" sz="2000" dirty="0">
                          <a:latin typeface="Aptos" panose="020B0004020202020204" pitchFamily="34" charset="0"/>
                        </a:rPr>
                        <a:t>Ind K</a:t>
                      </a:r>
                    </a:p>
                  </a:txBody>
                  <a:tcPr anchor="ctr">
                    <a:solidFill>
                      <a:srgbClr val="0E2C4D"/>
                    </a:solidFill>
                  </a:tcPr>
                </a:tc>
                <a:extLst>
                  <a:ext uri="{0D108BD9-81ED-4DB2-BD59-A6C34878D82A}">
                    <a16:rowId xmlns:a16="http://schemas.microsoft.com/office/drawing/2014/main" val="2374986278"/>
                  </a:ext>
                </a:extLst>
              </a:tr>
              <a:tr h="265113">
                <a:tc>
                  <a:txBody>
                    <a:bodyPr/>
                    <a:lstStyle/>
                    <a:p>
                      <a:pPr algn="ctr"/>
                      <a:r>
                        <a:rPr lang="en-US" sz="2000" dirty="0">
                          <a:latin typeface="Aptos" panose="020B0004020202020204" pitchFamily="34" charset="0"/>
                        </a:rPr>
                        <a:t>SNP 1</a:t>
                      </a:r>
                    </a:p>
                  </a:txBody>
                  <a:tcPr anchor="ctr">
                    <a:solidFill>
                      <a:srgbClr val="0E2C4D"/>
                    </a:solidFill>
                  </a:tcP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tc>
                <a:extLst>
                  <a:ext uri="{0D108BD9-81ED-4DB2-BD59-A6C34878D82A}">
                    <a16:rowId xmlns:a16="http://schemas.microsoft.com/office/drawing/2014/main" val="391044944"/>
                  </a:ext>
                </a:extLst>
              </a:tr>
              <a:tr h="265113">
                <a:tc>
                  <a:txBody>
                    <a:bodyPr/>
                    <a:lstStyle/>
                    <a:p>
                      <a:pPr algn="ctr"/>
                      <a:r>
                        <a:rPr lang="en-US" sz="2000" dirty="0">
                          <a:latin typeface="Aptos" panose="020B0004020202020204" pitchFamily="34" charset="0"/>
                        </a:rPr>
                        <a:t>SNP 2</a:t>
                      </a:r>
                    </a:p>
                  </a:txBody>
                  <a:tcPr anchor="ctr">
                    <a:solidFill>
                      <a:srgbClr val="0E2C4D"/>
                    </a:solidFill>
                  </a:tcP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tc>
                <a:extLst>
                  <a:ext uri="{0D108BD9-81ED-4DB2-BD59-A6C34878D82A}">
                    <a16:rowId xmlns:a16="http://schemas.microsoft.com/office/drawing/2014/main" val="227579276"/>
                  </a:ext>
                </a:extLst>
              </a:tr>
              <a:tr h="265113">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extLst>
                  <a:ext uri="{0D108BD9-81ED-4DB2-BD59-A6C34878D82A}">
                    <a16:rowId xmlns:a16="http://schemas.microsoft.com/office/drawing/2014/main" val="2728010158"/>
                  </a:ext>
                </a:extLst>
              </a:tr>
              <a:tr h="265113">
                <a:tc>
                  <a:txBody>
                    <a:bodyPr/>
                    <a:lstStyle/>
                    <a:p>
                      <a:pPr algn="ctr"/>
                      <a:r>
                        <a:rPr lang="en-US" sz="2000" dirty="0">
                          <a:latin typeface="Aptos" panose="020B0004020202020204" pitchFamily="34" charset="0"/>
                        </a:rPr>
                        <a:t>SNP N</a:t>
                      </a:r>
                    </a:p>
                  </a:txBody>
                  <a:tcPr anchor="ctr">
                    <a:solidFill>
                      <a:srgbClr val="0E2C4D"/>
                    </a:solidFill>
                  </a:tcP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tc>
                <a:extLst>
                  <a:ext uri="{0D108BD9-81ED-4DB2-BD59-A6C34878D82A}">
                    <a16:rowId xmlns:a16="http://schemas.microsoft.com/office/drawing/2014/main" val="3093454796"/>
                  </a:ext>
                </a:extLst>
              </a:tr>
            </a:tbl>
          </a:graphicData>
        </a:graphic>
      </p:graphicFrame>
      <p:graphicFrame>
        <p:nvGraphicFramePr>
          <p:cNvPr id="7" name="Table 6">
            <a:extLst>
              <a:ext uri="{FF2B5EF4-FFF2-40B4-BE49-F238E27FC236}">
                <a16:creationId xmlns:a16="http://schemas.microsoft.com/office/drawing/2014/main" id="{C6F16A56-57C7-5ED2-BC02-FBBE31254541}"/>
              </a:ext>
            </a:extLst>
          </p:cNvPr>
          <p:cNvGraphicFramePr>
            <a:graphicFrameLocks noGrp="1"/>
          </p:cNvGraphicFramePr>
          <p:nvPr>
            <p:extLst>
              <p:ext uri="{D42A27DB-BD31-4B8C-83A1-F6EECF244321}">
                <p14:modId xmlns:p14="http://schemas.microsoft.com/office/powerpoint/2010/main" val="1763711653"/>
              </p:ext>
            </p:extLst>
          </p:nvPr>
        </p:nvGraphicFramePr>
        <p:xfrm>
          <a:off x="7747472" y="1267369"/>
          <a:ext cx="4122736" cy="1981200"/>
        </p:xfrm>
        <a:graphic>
          <a:graphicData uri="http://schemas.openxmlformats.org/drawingml/2006/table">
            <a:tbl>
              <a:tblPr firstRow="1" firstCol="1">
                <a:tableStyleId>{6E25E649-3F16-4E02-A733-19D2CDBF48F0}</a:tableStyleId>
              </a:tblPr>
              <a:tblGrid>
                <a:gridCol w="962342">
                  <a:extLst>
                    <a:ext uri="{9D8B030D-6E8A-4147-A177-3AD203B41FA5}">
                      <a16:colId xmlns:a16="http://schemas.microsoft.com/office/drawing/2014/main" val="288459792"/>
                    </a:ext>
                  </a:extLst>
                </a:gridCol>
                <a:gridCol w="913130">
                  <a:extLst>
                    <a:ext uri="{9D8B030D-6E8A-4147-A177-3AD203B41FA5}">
                      <a16:colId xmlns:a16="http://schemas.microsoft.com/office/drawing/2014/main" val="3480427047"/>
                    </a:ext>
                  </a:extLst>
                </a:gridCol>
                <a:gridCol w="913130">
                  <a:extLst>
                    <a:ext uri="{9D8B030D-6E8A-4147-A177-3AD203B41FA5}">
                      <a16:colId xmlns:a16="http://schemas.microsoft.com/office/drawing/2014/main" val="3230206374"/>
                    </a:ext>
                  </a:extLst>
                </a:gridCol>
                <a:gridCol w="397192">
                  <a:extLst>
                    <a:ext uri="{9D8B030D-6E8A-4147-A177-3AD203B41FA5}">
                      <a16:colId xmlns:a16="http://schemas.microsoft.com/office/drawing/2014/main" val="1761588761"/>
                    </a:ext>
                  </a:extLst>
                </a:gridCol>
                <a:gridCol w="936942">
                  <a:extLst>
                    <a:ext uri="{9D8B030D-6E8A-4147-A177-3AD203B41FA5}">
                      <a16:colId xmlns:a16="http://schemas.microsoft.com/office/drawing/2014/main" val="2966580089"/>
                    </a:ext>
                  </a:extLst>
                </a:gridCol>
              </a:tblGrid>
              <a:tr h="265113">
                <a:tc>
                  <a:txBody>
                    <a:bodyPr/>
                    <a:lstStyle/>
                    <a:p>
                      <a:pPr algn="ctr"/>
                      <a:endParaRPr lang="en-US" sz="2000" dirty="0">
                        <a:latin typeface="Aptos" panose="020B0004020202020204" pitchFamily="34" charset="0"/>
                      </a:endParaRPr>
                    </a:p>
                  </a:txBody>
                  <a:tcPr anchor="ctr">
                    <a:solidFill>
                      <a:srgbClr val="0E2C4D"/>
                    </a:solidFill>
                  </a:tcPr>
                </a:tc>
                <a:tc>
                  <a:txBody>
                    <a:bodyPr/>
                    <a:lstStyle/>
                    <a:p>
                      <a:pPr algn="ctr"/>
                      <a:r>
                        <a:rPr lang="en-US" sz="2000" dirty="0">
                          <a:latin typeface="Aptos" panose="020B0004020202020204" pitchFamily="34" charset="0"/>
                        </a:rPr>
                        <a:t>SNP 1</a:t>
                      </a:r>
                    </a:p>
                  </a:txBody>
                  <a:tcPr anchor="ctr">
                    <a:solidFill>
                      <a:srgbClr val="0E2C4D"/>
                    </a:solidFill>
                  </a:tcPr>
                </a:tc>
                <a:tc>
                  <a:txBody>
                    <a:bodyPr/>
                    <a:lstStyle/>
                    <a:p>
                      <a:pPr algn="ctr"/>
                      <a:r>
                        <a:rPr lang="en-US" sz="2000" dirty="0">
                          <a:latin typeface="Aptos" panose="020B0004020202020204" pitchFamily="34" charset="0"/>
                        </a:rPr>
                        <a:t>SNP 2</a:t>
                      </a:r>
                    </a:p>
                  </a:txBody>
                  <a:tcPr anchor="ctr">
                    <a:solidFill>
                      <a:srgbClr val="0E2C4D"/>
                    </a:solidFill>
                  </a:tcPr>
                </a:tc>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r>
                        <a:rPr lang="en-US" sz="2000" dirty="0">
                          <a:latin typeface="Aptos" panose="020B0004020202020204" pitchFamily="34" charset="0"/>
                        </a:rPr>
                        <a:t>SNP K</a:t>
                      </a:r>
                    </a:p>
                  </a:txBody>
                  <a:tcPr anchor="ctr">
                    <a:solidFill>
                      <a:srgbClr val="0E2C4D"/>
                    </a:solidFill>
                  </a:tcPr>
                </a:tc>
                <a:extLst>
                  <a:ext uri="{0D108BD9-81ED-4DB2-BD59-A6C34878D82A}">
                    <a16:rowId xmlns:a16="http://schemas.microsoft.com/office/drawing/2014/main" val="2374986278"/>
                  </a:ext>
                </a:extLst>
              </a:tr>
              <a:tr h="265113">
                <a:tc>
                  <a:txBody>
                    <a:bodyPr/>
                    <a:lstStyle/>
                    <a:p>
                      <a:pPr algn="ctr"/>
                      <a:r>
                        <a:rPr lang="en-US" sz="2000" dirty="0">
                          <a:latin typeface="Aptos" panose="020B0004020202020204" pitchFamily="34" charset="0"/>
                        </a:rPr>
                        <a:t>Ind 1</a:t>
                      </a:r>
                    </a:p>
                  </a:txBody>
                  <a:tcPr anchor="ctr">
                    <a:solidFill>
                      <a:srgbClr val="0E2C4D"/>
                    </a:solidFill>
                  </a:tcP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tc>
                <a:extLst>
                  <a:ext uri="{0D108BD9-81ED-4DB2-BD59-A6C34878D82A}">
                    <a16:rowId xmlns:a16="http://schemas.microsoft.com/office/drawing/2014/main" val="391044944"/>
                  </a:ext>
                </a:extLst>
              </a:tr>
              <a:tr h="265113">
                <a:tc>
                  <a:txBody>
                    <a:bodyPr/>
                    <a:lstStyle/>
                    <a:p>
                      <a:pPr algn="ctr"/>
                      <a:r>
                        <a:rPr lang="en-US" sz="2000" dirty="0">
                          <a:latin typeface="Aptos" panose="020B0004020202020204" pitchFamily="34" charset="0"/>
                        </a:rPr>
                        <a:t>Ind 2</a:t>
                      </a:r>
                    </a:p>
                  </a:txBody>
                  <a:tcPr anchor="ctr">
                    <a:solidFill>
                      <a:srgbClr val="0E2C4D"/>
                    </a:solidFill>
                  </a:tcP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tc>
                <a:extLst>
                  <a:ext uri="{0D108BD9-81ED-4DB2-BD59-A6C34878D82A}">
                    <a16:rowId xmlns:a16="http://schemas.microsoft.com/office/drawing/2014/main" val="227579276"/>
                  </a:ext>
                </a:extLst>
              </a:tr>
              <a:tr h="265113">
                <a:tc>
                  <a:txBody>
                    <a:bodyPr/>
                    <a:lstStyle/>
                    <a:p>
                      <a:pPr algn="ctr"/>
                      <a:r>
                        <a:rPr lang="en-US" sz="2000" dirty="0">
                          <a:latin typeface="Aptos" panose="020B0004020202020204" pitchFamily="34" charset="0"/>
                        </a:rPr>
                        <a:t>…</a:t>
                      </a:r>
                    </a:p>
                  </a:txBody>
                  <a:tcPr anchor="ctr">
                    <a:solidFill>
                      <a:srgbClr val="0E2C4D"/>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solidFill>
                      <a:schemeClr val="bg1">
                        <a:lumMod val="85000"/>
                      </a:schemeClr>
                    </a:solidFill>
                  </a:tcPr>
                </a:tc>
                <a:extLst>
                  <a:ext uri="{0D108BD9-81ED-4DB2-BD59-A6C34878D82A}">
                    <a16:rowId xmlns:a16="http://schemas.microsoft.com/office/drawing/2014/main" val="2728010158"/>
                  </a:ext>
                </a:extLst>
              </a:tr>
              <a:tr h="265113">
                <a:tc>
                  <a:txBody>
                    <a:bodyPr/>
                    <a:lstStyle/>
                    <a:p>
                      <a:pPr algn="ctr"/>
                      <a:r>
                        <a:rPr lang="en-US" sz="2000" dirty="0">
                          <a:latin typeface="Aptos" panose="020B0004020202020204" pitchFamily="34" charset="0"/>
                        </a:rPr>
                        <a:t>Ind N</a:t>
                      </a:r>
                    </a:p>
                  </a:txBody>
                  <a:tcPr anchor="ctr">
                    <a:solidFill>
                      <a:srgbClr val="0E2C4D"/>
                    </a:solidFill>
                  </a:tcP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tc>
                <a:tc>
                  <a:txBody>
                    <a:bodyPr/>
                    <a:lstStyle/>
                    <a:p>
                      <a:pPr algn="ctr"/>
                      <a:endParaRPr lang="en-US" sz="2000" dirty="0">
                        <a:latin typeface="Aptos" panose="020B0004020202020204" pitchFamily="34" charset="0"/>
                      </a:endParaRPr>
                    </a:p>
                  </a:txBody>
                  <a:tcPr anchor="ctr">
                    <a:solidFill>
                      <a:schemeClr val="bg1">
                        <a:lumMod val="85000"/>
                      </a:schemeClr>
                    </a:solidFill>
                  </a:tcPr>
                </a:tc>
                <a:tc>
                  <a:txBody>
                    <a:bodyPr/>
                    <a:lstStyle/>
                    <a:p>
                      <a:pPr algn="ctr"/>
                      <a:endParaRPr lang="en-US" sz="2000" dirty="0">
                        <a:latin typeface="Aptos" panose="020B0004020202020204" pitchFamily="34" charset="0"/>
                      </a:endParaRPr>
                    </a:p>
                  </a:txBody>
                  <a:tcPr anchor="ctr"/>
                </a:tc>
                <a:extLst>
                  <a:ext uri="{0D108BD9-81ED-4DB2-BD59-A6C34878D82A}">
                    <a16:rowId xmlns:a16="http://schemas.microsoft.com/office/drawing/2014/main" val="3093454796"/>
                  </a:ext>
                </a:extLst>
              </a:tr>
            </a:tbl>
          </a:graphicData>
        </a:graphic>
      </p:graphicFrame>
      <p:cxnSp>
        <p:nvCxnSpPr>
          <p:cNvPr id="9" name="Straight Arrow Connector 8">
            <a:extLst>
              <a:ext uri="{FF2B5EF4-FFF2-40B4-BE49-F238E27FC236}">
                <a16:creationId xmlns:a16="http://schemas.microsoft.com/office/drawing/2014/main" id="{9313E3EA-26F4-A5AE-C30B-9D0B3E91B83A}"/>
              </a:ext>
            </a:extLst>
          </p:cNvPr>
          <p:cNvCxnSpPr/>
          <p:nvPr/>
        </p:nvCxnSpPr>
        <p:spPr>
          <a:xfrm>
            <a:off x="10035251" y="3347977"/>
            <a:ext cx="0" cy="66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375F6B-9D6E-97B1-2E16-F47E71519405}"/>
              </a:ext>
            </a:extLst>
          </p:cNvPr>
          <p:cNvSpPr txBox="1"/>
          <p:nvPr/>
        </p:nvSpPr>
        <p:spPr>
          <a:xfrm>
            <a:off x="10035251" y="3497530"/>
            <a:ext cx="1207767" cy="369332"/>
          </a:xfrm>
          <a:prstGeom prst="rect">
            <a:avLst/>
          </a:prstGeom>
          <a:noFill/>
        </p:spPr>
        <p:txBody>
          <a:bodyPr wrap="none" rtlCol="0">
            <a:spAutoFit/>
          </a:bodyPr>
          <a:lstStyle/>
          <a:p>
            <a:r>
              <a:rPr lang="en-US" dirty="0">
                <a:latin typeface="Aptos" panose="020B0004020202020204" pitchFamily="34" charset="0"/>
              </a:rPr>
              <a:t>Transpose</a:t>
            </a:r>
          </a:p>
        </p:txBody>
      </p:sp>
    </p:spTree>
    <p:extLst>
      <p:ext uri="{BB962C8B-B14F-4D97-AF65-F5344CB8AC3E}">
        <p14:creationId xmlns:p14="http://schemas.microsoft.com/office/powerpoint/2010/main" val="248306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0E2C-9F11-572D-4EEA-BE7CBD2CBB26}"/>
              </a:ext>
            </a:extLst>
          </p:cNvPr>
          <p:cNvSpPr>
            <a:spLocks noGrp="1"/>
          </p:cNvSpPr>
          <p:nvPr>
            <p:ph type="title"/>
          </p:nvPr>
        </p:nvSpPr>
        <p:spPr/>
        <p:txBody>
          <a:bodyPr/>
          <a:lstStyle/>
          <a:p>
            <a:r>
              <a:rPr lang="en-US" dirty="0"/>
              <a:t>Genetic relatedness matrices (GRMs)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722593-CE55-68CA-74D1-E197C2EED2CB}"/>
                  </a:ext>
                </a:extLst>
              </p:cNvPr>
              <p:cNvSpPr>
                <a:spLocks noGrp="1"/>
              </p:cNvSpPr>
              <p:nvPr>
                <p:ph idx="1"/>
              </p:nvPr>
            </p:nvSpPr>
            <p:spPr/>
            <p:txBody>
              <a:bodyPr>
                <a:normAutofit lnSpcReduction="10000"/>
              </a:bodyPr>
              <a:lstStyle/>
              <a:p>
                <a:r>
                  <a:rPr lang="en-US" dirty="0"/>
                  <a:t>Yang et al., 2011. Am J Hum Genet. introduced this idea of calculating genetic relatedness using this equation:</a:t>
                </a:r>
              </a:p>
              <a:p>
                <a:endParaRPr lang="en-US" dirty="0"/>
              </a:p>
              <a:p>
                <a:endParaRPr lang="en-US" dirty="0"/>
              </a:p>
              <a:p>
                <a:endParaRPr lang="en-US" dirty="0"/>
              </a:p>
              <a:p>
                <a:endParaRPr lang="en-US" dirty="0"/>
              </a:p>
              <a:p>
                <a:endParaRPr lang="en-US" dirty="0"/>
              </a:p>
              <a:p>
                <a:pPr lvl="1"/>
                <a14:m>
                  <m:oMath xmlns:m="http://schemas.openxmlformats.org/officeDocument/2006/math">
                    <m:r>
                      <a:rPr lang="en-US" i="1" dirty="0" smtClean="0">
                        <a:latin typeface="Cambria Math" panose="02040503050406030204" pitchFamily="18" charset="0"/>
                      </a:rPr>
                      <m:t>𝑗</m:t>
                    </m:r>
                  </m:oMath>
                </a14:m>
                <a:r>
                  <a:rPr lang="en-US" dirty="0"/>
                  <a:t> and </a:t>
                </a:r>
                <a14:m>
                  <m:oMath xmlns:m="http://schemas.openxmlformats.org/officeDocument/2006/math">
                    <m:r>
                      <a:rPr lang="en-US" i="1" dirty="0" smtClean="0">
                        <a:latin typeface="Cambria Math" panose="02040503050406030204" pitchFamily="18" charset="0"/>
                      </a:rPr>
                      <m:t>𝑘</m:t>
                    </m:r>
                  </m:oMath>
                </a14:m>
                <a:r>
                  <a:rPr lang="en-US" dirty="0"/>
                  <a:t> are two individuals</a:t>
                </a:r>
              </a:p>
              <a:p>
                <a:pPr lvl="1"/>
                <a:r>
                  <a:rPr lang="en-US" dirty="0"/>
                  <a:t>For SNP </a:t>
                </a:r>
                <a14:m>
                  <m:oMath xmlns:m="http://schemas.openxmlformats.org/officeDocument/2006/math">
                    <m:r>
                      <a:rPr lang="en-US" i="1" dirty="0" smtClean="0">
                        <a:latin typeface="Cambria Math" panose="02040503050406030204" pitchFamily="18" charset="0"/>
                      </a:rPr>
                      <m:t>𝑖</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dirty="0"/>
                  <a:t> is the number of copies of the reference allele in individual </a:t>
                </a:r>
                <a14:m>
                  <m:oMath xmlns:m="http://schemas.openxmlformats.org/officeDocument/2006/math">
                    <m:r>
                      <a:rPr lang="en-US" i="1" dirty="0">
                        <a:latin typeface="Cambria Math" panose="02040503050406030204" pitchFamily="18" charset="0"/>
                      </a:rPr>
                      <m:t>𝑗</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is the frequency of the reference allele</a:t>
                </a:r>
              </a:p>
            </p:txBody>
          </p:sp>
        </mc:Choice>
        <mc:Fallback>
          <p:sp>
            <p:nvSpPr>
              <p:cNvPr id="3" name="Content Placeholder 2">
                <a:extLst>
                  <a:ext uri="{FF2B5EF4-FFF2-40B4-BE49-F238E27FC236}">
                    <a16:creationId xmlns:a16="http://schemas.microsoft.com/office/drawing/2014/main" id="{F8722593-CE55-68CA-74D1-E197C2EED2CB}"/>
                  </a:ext>
                </a:extLst>
              </p:cNvPr>
              <p:cNvSpPr>
                <a:spLocks noGrp="1" noRot="1" noChangeAspect="1" noMove="1" noResize="1" noEditPoints="1" noAdjustHandles="1" noChangeArrowheads="1" noChangeShapeType="1" noTextEdit="1"/>
              </p:cNvSpPr>
              <p:nvPr>
                <p:ph idx="1"/>
              </p:nvPr>
            </p:nvSpPr>
            <p:spPr>
              <a:blipFill>
                <a:blip r:embed="rId2"/>
                <a:stretch>
                  <a:fillRect l="-1086" t="-3198" r="-96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BDCF99C-9D89-68D3-87AA-46D40E1840EE}"/>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FE7FD155-3269-2955-4E70-9557C82144C6}"/>
              </a:ext>
            </a:extLst>
          </p:cNvPr>
          <p:cNvSpPr>
            <a:spLocks noGrp="1"/>
          </p:cNvSpPr>
          <p:nvPr>
            <p:ph type="sldNum" sz="quarter" idx="12"/>
          </p:nvPr>
        </p:nvSpPr>
        <p:spPr/>
        <p:txBody>
          <a:bodyPr/>
          <a:lstStyle/>
          <a:p>
            <a:fld id="{63CA5BDF-CCF5-FD4E-8DB5-0576DCFD5CCF}" type="slidenum">
              <a:rPr lang="en-US" smtClean="0"/>
              <a:t>43</a:t>
            </a:fld>
            <a:endParaRPr lang="en-US"/>
          </a:p>
        </p:txBody>
      </p:sp>
      <p:pic>
        <p:nvPicPr>
          <p:cNvPr id="6" name="Picture 5">
            <a:extLst>
              <a:ext uri="{FF2B5EF4-FFF2-40B4-BE49-F238E27FC236}">
                <a16:creationId xmlns:a16="http://schemas.microsoft.com/office/drawing/2014/main" id="{5EB8E824-214F-057A-CEE1-FC21E9026FE8}"/>
              </a:ext>
            </a:extLst>
          </p:cNvPr>
          <p:cNvPicPr>
            <a:picLocks noChangeAspect="1"/>
          </p:cNvPicPr>
          <p:nvPr/>
        </p:nvPicPr>
        <p:blipFill>
          <a:blip r:embed="rId3"/>
          <a:stretch>
            <a:fillRect/>
          </a:stretch>
        </p:blipFill>
        <p:spPr>
          <a:xfrm>
            <a:off x="2933219" y="2974040"/>
            <a:ext cx="5435600" cy="1498600"/>
          </a:xfrm>
          <a:prstGeom prst="rect">
            <a:avLst/>
          </a:prstGeom>
        </p:spPr>
      </p:pic>
    </p:spTree>
    <p:extLst>
      <p:ext uri="{BB962C8B-B14F-4D97-AF65-F5344CB8AC3E}">
        <p14:creationId xmlns:p14="http://schemas.microsoft.com/office/powerpoint/2010/main" val="3506405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FDE86-9497-2613-0703-0666ED8B3FD3}"/>
              </a:ext>
            </a:extLst>
          </p:cNvPr>
          <p:cNvSpPr>
            <a:spLocks noGrp="1"/>
          </p:cNvSpPr>
          <p:nvPr>
            <p:ph type="title"/>
          </p:nvPr>
        </p:nvSpPr>
        <p:spPr/>
        <p:txBody>
          <a:bodyPr/>
          <a:lstStyle/>
          <a:p>
            <a:r>
              <a:rPr lang="en-US" dirty="0"/>
              <a:t>Principal Components Analysis to visualize diversity in lower dimensions</a:t>
            </a:r>
          </a:p>
        </p:txBody>
      </p:sp>
      <p:sp>
        <p:nvSpPr>
          <p:cNvPr id="3" name="Content Placeholder 2">
            <a:extLst>
              <a:ext uri="{FF2B5EF4-FFF2-40B4-BE49-F238E27FC236}">
                <a16:creationId xmlns:a16="http://schemas.microsoft.com/office/drawing/2014/main" id="{5D8CEB74-85CD-5CFC-0FA9-8FE80BA5DEF4}"/>
              </a:ext>
            </a:extLst>
          </p:cNvPr>
          <p:cNvSpPr>
            <a:spLocks noGrp="1"/>
          </p:cNvSpPr>
          <p:nvPr>
            <p:ph idx="1"/>
          </p:nvPr>
        </p:nvSpPr>
        <p:spPr>
          <a:xfrm>
            <a:off x="838200" y="1825625"/>
            <a:ext cx="5093910" cy="4351338"/>
          </a:xfrm>
        </p:spPr>
        <p:txBody>
          <a:bodyPr/>
          <a:lstStyle/>
          <a:p>
            <a:r>
              <a:rPr lang="en-US" dirty="0"/>
              <a:t>PCA is a popular linear dimensionality reduction algorithm that captures the largest variation in the data</a:t>
            </a:r>
          </a:p>
        </p:txBody>
      </p:sp>
      <p:sp>
        <p:nvSpPr>
          <p:cNvPr id="4" name="Date Placeholder 3">
            <a:extLst>
              <a:ext uri="{FF2B5EF4-FFF2-40B4-BE49-F238E27FC236}">
                <a16:creationId xmlns:a16="http://schemas.microsoft.com/office/drawing/2014/main" id="{861FB10A-256C-93B1-74EF-0D6C9868629C}"/>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8E00BD31-B3F3-B517-FD1C-A6D61A881923}"/>
              </a:ext>
            </a:extLst>
          </p:cNvPr>
          <p:cNvSpPr>
            <a:spLocks noGrp="1"/>
          </p:cNvSpPr>
          <p:nvPr>
            <p:ph type="sldNum" sz="quarter" idx="12"/>
          </p:nvPr>
        </p:nvSpPr>
        <p:spPr/>
        <p:txBody>
          <a:bodyPr/>
          <a:lstStyle/>
          <a:p>
            <a:fld id="{63CA5BDF-CCF5-FD4E-8DB5-0576DCFD5CCF}" type="slidenum">
              <a:rPr lang="en-US" smtClean="0"/>
              <a:t>44</a:t>
            </a:fld>
            <a:endParaRPr lang="en-US"/>
          </a:p>
        </p:txBody>
      </p:sp>
      <p:pic>
        <p:nvPicPr>
          <p:cNvPr id="6" name="Picture 5">
            <a:extLst>
              <a:ext uri="{FF2B5EF4-FFF2-40B4-BE49-F238E27FC236}">
                <a16:creationId xmlns:a16="http://schemas.microsoft.com/office/drawing/2014/main" id="{C8A88BF4-4C5B-E8FA-5106-80E9DD99C65C}"/>
              </a:ext>
            </a:extLst>
          </p:cNvPr>
          <p:cNvPicPr>
            <a:picLocks noChangeAspect="1"/>
          </p:cNvPicPr>
          <p:nvPr/>
        </p:nvPicPr>
        <p:blipFill>
          <a:blip r:embed="rId2"/>
          <a:stretch>
            <a:fillRect/>
          </a:stretch>
        </p:blipFill>
        <p:spPr>
          <a:xfrm>
            <a:off x="5338119" y="1490346"/>
            <a:ext cx="6581165" cy="4878993"/>
          </a:xfrm>
          <a:prstGeom prst="rect">
            <a:avLst/>
          </a:prstGeom>
        </p:spPr>
      </p:pic>
      <p:sp>
        <p:nvSpPr>
          <p:cNvPr id="7" name="TextBox 6">
            <a:extLst>
              <a:ext uri="{FF2B5EF4-FFF2-40B4-BE49-F238E27FC236}">
                <a16:creationId xmlns:a16="http://schemas.microsoft.com/office/drawing/2014/main" id="{6A3CB524-8C5F-B939-4381-ABC9E4AD2B0D}"/>
              </a:ext>
            </a:extLst>
          </p:cNvPr>
          <p:cNvSpPr txBox="1"/>
          <p:nvPr/>
        </p:nvSpPr>
        <p:spPr>
          <a:xfrm>
            <a:off x="7374167" y="6369347"/>
            <a:ext cx="3218573" cy="369332"/>
          </a:xfrm>
          <a:prstGeom prst="rect">
            <a:avLst/>
          </a:prstGeom>
          <a:noFill/>
        </p:spPr>
        <p:txBody>
          <a:bodyPr wrap="none" rtlCol="0">
            <a:spAutoFit/>
          </a:bodyPr>
          <a:lstStyle/>
          <a:p>
            <a:r>
              <a:rPr lang="en-US" dirty="0">
                <a:latin typeface="Aptos" panose="020B0004020202020204" pitchFamily="34" charset="0"/>
              </a:rPr>
              <a:t>Novembre et al., 2008. Nature.</a:t>
            </a:r>
          </a:p>
        </p:txBody>
      </p:sp>
    </p:spTree>
    <p:extLst>
      <p:ext uri="{BB962C8B-B14F-4D97-AF65-F5344CB8AC3E}">
        <p14:creationId xmlns:p14="http://schemas.microsoft.com/office/powerpoint/2010/main" val="8051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p:txBody>
          <a:bodyPr/>
          <a:lstStyle/>
          <a:p>
            <a:r>
              <a:rPr lang="en-US" dirty="0"/>
              <a:t>Dimensionality reduction with PCA</a:t>
            </a:r>
          </a:p>
        </p:txBody>
      </p:sp>
      <p:sp>
        <p:nvSpPr>
          <p:cNvPr id="3" name="Content Placeholder 2">
            <a:extLst>
              <a:ext uri="{FF2B5EF4-FFF2-40B4-BE49-F238E27FC236}">
                <a16:creationId xmlns:a16="http://schemas.microsoft.com/office/drawing/2014/main" id="{48B8FC8C-4678-231B-C75C-74DDB7B6266B}"/>
              </a:ext>
            </a:extLst>
          </p:cNvPr>
          <p:cNvSpPr>
            <a:spLocks noGrp="1"/>
          </p:cNvSpPr>
          <p:nvPr>
            <p:ph idx="1"/>
          </p:nvPr>
        </p:nvSpPr>
        <p:spPr>
          <a:xfrm>
            <a:off x="838200" y="1825625"/>
            <a:ext cx="4141573" cy="4351338"/>
          </a:xfrm>
        </p:spPr>
        <p:txBody>
          <a:bodyPr/>
          <a:lstStyle/>
          <a:p>
            <a:r>
              <a:rPr lang="en-US" b="0" i="0" dirty="0">
                <a:solidFill>
                  <a:srgbClr val="000000"/>
                </a:solidFill>
                <a:effectLst/>
                <a:highlight>
                  <a:srgbClr val="FFFFFF"/>
                </a:highlight>
                <a:latin typeface="TTNormsPro-Regular"/>
              </a:rPr>
              <a:t>PCA finds lines, planes and hyper-planes in the K-dimensional space that approximate the data as well as possible</a:t>
            </a:r>
          </a:p>
          <a:p>
            <a:endParaRPr lang="en-US" dirty="0">
              <a:solidFill>
                <a:srgbClr val="000000"/>
              </a:solidFill>
              <a:highlight>
                <a:srgbClr val="FFFFFF"/>
              </a:highlight>
              <a:latin typeface="TTNormsPro-Regular"/>
            </a:endParaRPr>
          </a:p>
          <a:p>
            <a:r>
              <a:rPr lang="en-US" dirty="0">
                <a:solidFill>
                  <a:srgbClr val="000000"/>
                </a:solidFill>
                <a:highlight>
                  <a:srgbClr val="FFFFFF"/>
                </a:highlight>
                <a:latin typeface="TTNormsPro-Regular"/>
              </a:rPr>
              <a:t>Let’s try to look at a 3-dimensional space</a:t>
            </a:r>
            <a:endParaRPr lang="en-US" dirty="0"/>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p:txBody>
          <a:bodyPr/>
          <a:lstStyle/>
          <a:p>
            <a:fld id="{63CA5BDF-CCF5-FD4E-8DB5-0576DCFD5CCF}" type="slidenum">
              <a:rPr lang="en-US" smtClean="0"/>
              <a:t>45</a:t>
            </a:fld>
            <a:endParaRPr lang="en-US"/>
          </a:p>
        </p:txBody>
      </p:sp>
      <p:pic>
        <p:nvPicPr>
          <p:cNvPr id="6" name="Picture 5">
            <a:extLst>
              <a:ext uri="{FF2B5EF4-FFF2-40B4-BE49-F238E27FC236}">
                <a16:creationId xmlns:a16="http://schemas.microsoft.com/office/drawing/2014/main" id="{701BF515-D3AF-359E-E328-360C8D904449}"/>
              </a:ext>
            </a:extLst>
          </p:cNvPr>
          <p:cNvPicPr>
            <a:picLocks noChangeAspect="1"/>
          </p:cNvPicPr>
          <p:nvPr/>
        </p:nvPicPr>
        <p:blipFill>
          <a:blip r:embed="rId2"/>
          <a:stretch>
            <a:fillRect/>
          </a:stretch>
        </p:blipFill>
        <p:spPr>
          <a:xfrm>
            <a:off x="5276850" y="2128044"/>
            <a:ext cx="6667500" cy="3746500"/>
          </a:xfrm>
          <a:prstGeom prst="rect">
            <a:avLst/>
          </a:prstGeom>
        </p:spPr>
      </p:pic>
      <p:sp>
        <p:nvSpPr>
          <p:cNvPr id="7" name="TextBox 6">
            <a:extLst>
              <a:ext uri="{FF2B5EF4-FFF2-40B4-BE49-F238E27FC236}">
                <a16:creationId xmlns:a16="http://schemas.microsoft.com/office/drawing/2014/main" id="{422144C5-AF0D-E5AA-5C71-CD479C0A3B4D}"/>
              </a:ext>
            </a:extLst>
          </p:cNvPr>
          <p:cNvSpPr txBox="1"/>
          <p:nvPr/>
        </p:nvSpPr>
        <p:spPr>
          <a:xfrm>
            <a:off x="8484781" y="6444476"/>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1094857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a:xfrm>
            <a:off x="838200" y="365125"/>
            <a:ext cx="10515600" cy="1325563"/>
          </a:xfrm>
        </p:spPr>
        <p:txBody>
          <a:bodyPr/>
          <a:lstStyle/>
          <a:p>
            <a:r>
              <a:rPr lang="en-US" dirty="0"/>
              <a:t>Dimensionality reduction with PCA</a:t>
            </a:r>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a:xfrm>
            <a:off x="838200" y="6356350"/>
            <a:ext cx="2743200" cy="365125"/>
          </a:xfrm>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a:xfrm>
            <a:off x="8610600" y="6356350"/>
            <a:ext cx="2743200" cy="365125"/>
          </a:xfrm>
        </p:spPr>
        <p:txBody>
          <a:bodyPr/>
          <a:lstStyle/>
          <a:p>
            <a:fld id="{63CA5BDF-CCF5-FD4E-8DB5-0576DCFD5CCF}" type="slidenum">
              <a:rPr lang="en-US" smtClean="0"/>
              <a:pPr/>
              <a:t>46</a:t>
            </a:fld>
            <a:endParaRPr lang="en-US"/>
          </a:p>
        </p:txBody>
      </p:sp>
      <p:pic>
        <p:nvPicPr>
          <p:cNvPr id="8" name="Picture 7">
            <a:extLst>
              <a:ext uri="{FF2B5EF4-FFF2-40B4-BE49-F238E27FC236}">
                <a16:creationId xmlns:a16="http://schemas.microsoft.com/office/drawing/2014/main" id="{7ED66F99-CAAF-7A68-B5C6-C146F1ADB82E}"/>
              </a:ext>
            </a:extLst>
          </p:cNvPr>
          <p:cNvPicPr>
            <a:picLocks noChangeAspect="1"/>
          </p:cNvPicPr>
          <p:nvPr/>
        </p:nvPicPr>
        <p:blipFill>
          <a:blip r:embed="rId2"/>
          <a:stretch>
            <a:fillRect/>
          </a:stretch>
        </p:blipFill>
        <p:spPr>
          <a:xfrm>
            <a:off x="5499786" y="2133899"/>
            <a:ext cx="6667500" cy="3746500"/>
          </a:xfrm>
          <a:prstGeom prst="rect">
            <a:avLst/>
          </a:prstGeom>
        </p:spPr>
      </p:pic>
      <p:sp>
        <p:nvSpPr>
          <p:cNvPr id="16" name="Content Placeholder 2">
            <a:extLst>
              <a:ext uri="{FF2B5EF4-FFF2-40B4-BE49-F238E27FC236}">
                <a16:creationId xmlns:a16="http://schemas.microsoft.com/office/drawing/2014/main" id="{C966210D-29F8-FFB4-F230-3EE814E2F081}"/>
              </a:ext>
            </a:extLst>
          </p:cNvPr>
          <p:cNvSpPr txBox="1">
            <a:spLocks/>
          </p:cNvSpPr>
          <p:nvPr/>
        </p:nvSpPr>
        <p:spPr>
          <a:xfrm>
            <a:off x="838200" y="1825625"/>
            <a:ext cx="41415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highlight>
                  <a:srgbClr val="FFFFFF"/>
                </a:highlight>
                <a:latin typeface="TTNormsPro-Regular"/>
              </a:rPr>
              <a:t>PCA finds lines, planes and hyper-planes in the K-dimensional space that approximate the data as well as possible</a:t>
            </a:r>
          </a:p>
          <a:p>
            <a:endParaRPr lang="en-US">
              <a:solidFill>
                <a:srgbClr val="000000"/>
              </a:solidFill>
              <a:highlight>
                <a:srgbClr val="FFFFFF"/>
              </a:highlight>
              <a:latin typeface="TTNormsPro-Regular"/>
            </a:endParaRPr>
          </a:p>
          <a:p>
            <a:r>
              <a:rPr lang="en-US">
                <a:solidFill>
                  <a:srgbClr val="000000"/>
                </a:solidFill>
                <a:highlight>
                  <a:srgbClr val="FFFFFF"/>
                </a:highlight>
                <a:latin typeface="TTNormsPro-Regular"/>
              </a:rPr>
              <a:t>Let’s try to look at a 3-dimensional space</a:t>
            </a:r>
            <a:endParaRPr lang="en-US" dirty="0"/>
          </a:p>
        </p:txBody>
      </p:sp>
      <p:sp>
        <p:nvSpPr>
          <p:cNvPr id="3" name="TextBox 2">
            <a:extLst>
              <a:ext uri="{FF2B5EF4-FFF2-40B4-BE49-F238E27FC236}">
                <a16:creationId xmlns:a16="http://schemas.microsoft.com/office/drawing/2014/main" id="{C49516C9-984A-1277-3A89-D31053E315DB}"/>
              </a:ext>
            </a:extLst>
          </p:cNvPr>
          <p:cNvSpPr txBox="1"/>
          <p:nvPr/>
        </p:nvSpPr>
        <p:spPr>
          <a:xfrm>
            <a:off x="8484781" y="6455109"/>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3001969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p:txBody>
          <a:bodyPr/>
          <a:lstStyle/>
          <a:p>
            <a:r>
              <a:rPr lang="en-US" dirty="0"/>
              <a:t>Dimensionality reduction with PCA</a:t>
            </a:r>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p:txBody>
          <a:bodyPr/>
          <a:lstStyle/>
          <a:p>
            <a:fld id="{63CA5BDF-CCF5-FD4E-8DB5-0576DCFD5CCF}" type="slidenum">
              <a:rPr lang="en-US" smtClean="0"/>
              <a:t>47</a:t>
            </a:fld>
            <a:endParaRPr lang="en-US"/>
          </a:p>
        </p:txBody>
      </p:sp>
      <p:pic>
        <p:nvPicPr>
          <p:cNvPr id="15" name="Picture 14">
            <a:extLst>
              <a:ext uri="{FF2B5EF4-FFF2-40B4-BE49-F238E27FC236}">
                <a16:creationId xmlns:a16="http://schemas.microsoft.com/office/drawing/2014/main" id="{FFF88282-F512-A0CE-8D92-E521ADA3B6AE}"/>
              </a:ext>
            </a:extLst>
          </p:cNvPr>
          <p:cNvPicPr>
            <a:picLocks noChangeAspect="1"/>
          </p:cNvPicPr>
          <p:nvPr/>
        </p:nvPicPr>
        <p:blipFill>
          <a:blip r:embed="rId2"/>
          <a:stretch>
            <a:fillRect/>
          </a:stretch>
        </p:blipFill>
        <p:spPr>
          <a:xfrm>
            <a:off x="4628110" y="2008914"/>
            <a:ext cx="6889931" cy="3871485"/>
          </a:xfrm>
          <a:prstGeom prst="rect">
            <a:avLst/>
          </a:prstGeom>
        </p:spPr>
      </p:pic>
      <p:sp>
        <p:nvSpPr>
          <p:cNvPr id="16" name="Content Placeholder 12">
            <a:extLst>
              <a:ext uri="{FF2B5EF4-FFF2-40B4-BE49-F238E27FC236}">
                <a16:creationId xmlns:a16="http://schemas.microsoft.com/office/drawing/2014/main" id="{6A66C6A0-AB3C-211A-748C-73F2FF89ADB6}"/>
              </a:ext>
            </a:extLst>
          </p:cNvPr>
          <p:cNvSpPr>
            <a:spLocks noGrp="1"/>
          </p:cNvSpPr>
          <p:nvPr>
            <p:ph idx="1"/>
          </p:nvPr>
        </p:nvSpPr>
        <p:spPr>
          <a:xfrm>
            <a:off x="838200" y="1825625"/>
            <a:ext cx="4661586" cy="4351338"/>
          </a:xfrm>
        </p:spPr>
        <p:txBody>
          <a:bodyPr/>
          <a:lstStyle/>
          <a:p>
            <a:r>
              <a:rPr lang="en-US" dirty="0"/>
              <a:t>Mean centering:</a:t>
            </a:r>
          </a:p>
          <a:p>
            <a:pPr lvl="1"/>
            <a:endParaRPr lang="en-US" dirty="0"/>
          </a:p>
          <a:p>
            <a:pPr lvl="1"/>
            <a:r>
              <a:rPr lang="en-US" dirty="0"/>
              <a:t>The coordinate system is adjusted such that the origin coincides with the mean of the data</a:t>
            </a:r>
          </a:p>
        </p:txBody>
      </p:sp>
      <p:sp>
        <p:nvSpPr>
          <p:cNvPr id="3" name="TextBox 2">
            <a:extLst>
              <a:ext uri="{FF2B5EF4-FFF2-40B4-BE49-F238E27FC236}">
                <a16:creationId xmlns:a16="http://schemas.microsoft.com/office/drawing/2014/main" id="{0E6C5229-57D2-F97A-E6DF-1832A8EABE5A}"/>
              </a:ext>
            </a:extLst>
          </p:cNvPr>
          <p:cNvSpPr txBox="1"/>
          <p:nvPr/>
        </p:nvSpPr>
        <p:spPr>
          <a:xfrm>
            <a:off x="8484781" y="6444476"/>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2091091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p:txBody>
          <a:bodyPr/>
          <a:lstStyle/>
          <a:p>
            <a:r>
              <a:rPr lang="en-US" dirty="0"/>
              <a:t>Dimensionality reduction with PCA</a:t>
            </a:r>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p:txBody>
          <a:bodyPr/>
          <a:lstStyle/>
          <a:p>
            <a:fld id="{63CA5BDF-CCF5-FD4E-8DB5-0576DCFD5CCF}" type="slidenum">
              <a:rPr lang="en-US" smtClean="0"/>
              <a:t>48</a:t>
            </a:fld>
            <a:endParaRPr lang="en-US"/>
          </a:p>
        </p:txBody>
      </p:sp>
      <p:sp>
        <p:nvSpPr>
          <p:cNvPr id="16" name="Content Placeholder 12">
            <a:extLst>
              <a:ext uri="{FF2B5EF4-FFF2-40B4-BE49-F238E27FC236}">
                <a16:creationId xmlns:a16="http://schemas.microsoft.com/office/drawing/2014/main" id="{6A66C6A0-AB3C-211A-748C-73F2FF89ADB6}"/>
              </a:ext>
            </a:extLst>
          </p:cNvPr>
          <p:cNvSpPr>
            <a:spLocks noGrp="1"/>
          </p:cNvSpPr>
          <p:nvPr>
            <p:ph idx="1"/>
          </p:nvPr>
        </p:nvSpPr>
        <p:spPr>
          <a:xfrm>
            <a:off x="838200" y="1825625"/>
            <a:ext cx="4661586" cy="4351338"/>
          </a:xfrm>
        </p:spPr>
        <p:txBody>
          <a:bodyPr/>
          <a:lstStyle/>
          <a:p>
            <a:r>
              <a:rPr lang="en-US" dirty="0"/>
              <a:t>Mean centering:</a:t>
            </a:r>
          </a:p>
          <a:p>
            <a:pPr lvl="1"/>
            <a:endParaRPr lang="en-US" dirty="0"/>
          </a:p>
          <a:p>
            <a:pPr lvl="1"/>
            <a:r>
              <a:rPr lang="en-US" dirty="0"/>
              <a:t>The coordinate system is adjusted such that the origin coincides with the mean of the data</a:t>
            </a:r>
          </a:p>
        </p:txBody>
      </p:sp>
      <p:pic>
        <p:nvPicPr>
          <p:cNvPr id="8" name="Picture 7">
            <a:extLst>
              <a:ext uri="{FF2B5EF4-FFF2-40B4-BE49-F238E27FC236}">
                <a16:creationId xmlns:a16="http://schemas.microsoft.com/office/drawing/2014/main" id="{3C824C66-D75B-DE40-944D-9769812CE5B9}"/>
              </a:ext>
            </a:extLst>
          </p:cNvPr>
          <p:cNvPicPr>
            <a:picLocks noChangeAspect="1"/>
          </p:cNvPicPr>
          <p:nvPr/>
        </p:nvPicPr>
        <p:blipFill rotWithShape="1">
          <a:blip r:embed="rId2"/>
          <a:srcRect r="18679"/>
          <a:stretch/>
        </p:blipFill>
        <p:spPr>
          <a:xfrm>
            <a:off x="6096000" y="1825625"/>
            <a:ext cx="5422041" cy="3746500"/>
          </a:xfrm>
          <a:prstGeom prst="rect">
            <a:avLst/>
          </a:prstGeom>
        </p:spPr>
      </p:pic>
      <p:sp>
        <p:nvSpPr>
          <p:cNvPr id="3" name="TextBox 2">
            <a:extLst>
              <a:ext uri="{FF2B5EF4-FFF2-40B4-BE49-F238E27FC236}">
                <a16:creationId xmlns:a16="http://schemas.microsoft.com/office/drawing/2014/main" id="{9F0957CB-0E84-C481-1E38-AE02E0AEB4F3}"/>
              </a:ext>
            </a:extLst>
          </p:cNvPr>
          <p:cNvSpPr txBox="1"/>
          <p:nvPr/>
        </p:nvSpPr>
        <p:spPr>
          <a:xfrm>
            <a:off x="8484781" y="6444476"/>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1695100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D13EA-1E14-291D-CE7D-2C3BF68A921F}"/>
              </a:ext>
            </a:extLst>
          </p:cNvPr>
          <p:cNvPicPr>
            <a:picLocks noChangeAspect="1"/>
          </p:cNvPicPr>
          <p:nvPr/>
        </p:nvPicPr>
        <p:blipFill rotWithShape="1">
          <a:blip r:embed="rId2"/>
          <a:srcRect r="18672"/>
          <a:stretch/>
        </p:blipFill>
        <p:spPr>
          <a:xfrm>
            <a:off x="6168081" y="1960562"/>
            <a:ext cx="5422557" cy="3746500"/>
          </a:xfrm>
          <a:prstGeom prst="rect">
            <a:avLst/>
          </a:prstGeom>
        </p:spPr>
      </p:pic>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p:txBody>
          <a:bodyPr/>
          <a:lstStyle/>
          <a:p>
            <a:r>
              <a:rPr lang="en-US" dirty="0"/>
              <a:t>Dimensionality reduction with PCA</a:t>
            </a:r>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p:txBody>
          <a:bodyPr/>
          <a:lstStyle/>
          <a:p>
            <a:fld id="{63CA5BDF-CCF5-FD4E-8DB5-0576DCFD5CCF}" type="slidenum">
              <a:rPr lang="en-US" smtClean="0"/>
              <a:t>49</a:t>
            </a:fld>
            <a:endParaRPr lang="en-US"/>
          </a:p>
        </p:txBody>
      </p:sp>
      <p:sp>
        <p:nvSpPr>
          <p:cNvPr id="16" name="Content Placeholder 12">
            <a:extLst>
              <a:ext uri="{FF2B5EF4-FFF2-40B4-BE49-F238E27FC236}">
                <a16:creationId xmlns:a16="http://schemas.microsoft.com/office/drawing/2014/main" id="{6A66C6A0-AB3C-211A-748C-73F2FF89ADB6}"/>
              </a:ext>
            </a:extLst>
          </p:cNvPr>
          <p:cNvSpPr>
            <a:spLocks noGrp="1"/>
          </p:cNvSpPr>
          <p:nvPr>
            <p:ph idx="1"/>
          </p:nvPr>
        </p:nvSpPr>
        <p:spPr>
          <a:xfrm>
            <a:off x="838200" y="1825625"/>
            <a:ext cx="4661586" cy="4351338"/>
          </a:xfrm>
        </p:spPr>
        <p:txBody>
          <a:bodyPr/>
          <a:lstStyle/>
          <a:p>
            <a:r>
              <a:rPr lang="en-US" dirty="0"/>
              <a:t>The first PC is computed as the best fit line using least squares </a:t>
            </a:r>
          </a:p>
          <a:p>
            <a:endParaRPr lang="en-US" dirty="0"/>
          </a:p>
          <a:p>
            <a:pPr lvl="1"/>
            <a:r>
              <a:rPr lang="en-US" dirty="0"/>
              <a:t>All points can be projected onto this line</a:t>
            </a:r>
          </a:p>
        </p:txBody>
      </p:sp>
      <p:sp>
        <p:nvSpPr>
          <p:cNvPr id="6" name="TextBox 5">
            <a:extLst>
              <a:ext uri="{FF2B5EF4-FFF2-40B4-BE49-F238E27FC236}">
                <a16:creationId xmlns:a16="http://schemas.microsoft.com/office/drawing/2014/main" id="{F50A4AD5-52DC-D9F1-6417-F246F545E5A3}"/>
              </a:ext>
            </a:extLst>
          </p:cNvPr>
          <p:cNvSpPr txBox="1"/>
          <p:nvPr/>
        </p:nvSpPr>
        <p:spPr>
          <a:xfrm>
            <a:off x="8484781" y="6444476"/>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112212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135A-D673-7C61-27B2-4A2CAF56EE13}"/>
              </a:ext>
            </a:extLst>
          </p:cNvPr>
          <p:cNvSpPr>
            <a:spLocks noGrp="1"/>
          </p:cNvSpPr>
          <p:nvPr>
            <p:ph type="title"/>
          </p:nvPr>
        </p:nvSpPr>
        <p:spPr/>
        <p:txBody>
          <a:bodyPr/>
          <a:lstStyle/>
          <a:p>
            <a:r>
              <a:rPr lang="en-US" dirty="0"/>
              <a:t>How do we get genetic diversity?</a:t>
            </a:r>
          </a:p>
        </p:txBody>
      </p:sp>
      <p:sp>
        <p:nvSpPr>
          <p:cNvPr id="3" name="Content Placeholder 2">
            <a:extLst>
              <a:ext uri="{FF2B5EF4-FFF2-40B4-BE49-F238E27FC236}">
                <a16:creationId xmlns:a16="http://schemas.microsoft.com/office/drawing/2014/main" id="{E53082C4-1668-41C1-85B2-899A30AF3804}"/>
              </a:ext>
            </a:extLst>
          </p:cNvPr>
          <p:cNvSpPr>
            <a:spLocks noGrp="1"/>
          </p:cNvSpPr>
          <p:nvPr>
            <p:ph idx="1"/>
          </p:nvPr>
        </p:nvSpPr>
        <p:spPr/>
        <p:txBody>
          <a:bodyPr/>
          <a:lstStyle/>
          <a:p>
            <a:r>
              <a:rPr lang="en-US" dirty="0"/>
              <a:t>Key processes that lead to the generation of genetic diversity</a:t>
            </a:r>
          </a:p>
          <a:p>
            <a:pPr lvl="1"/>
            <a:endParaRPr lang="en-US" dirty="0"/>
          </a:p>
          <a:p>
            <a:pPr lvl="1"/>
            <a:r>
              <a:rPr lang="en-US" dirty="0"/>
              <a:t>Errors in DNA replication</a:t>
            </a:r>
          </a:p>
          <a:p>
            <a:pPr lvl="1"/>
            <a:r>
              <a:rPr lang="en-US" dirty="0"/>
              <a:t>Recombination (sexual reproduction)</a:t>
            </a:r>
          </a:p>
          <a:p>
            <a:endParaRPr lang="en-US" dirty="0"/>
          </a:p>
          <a:p>
            <a:r>
              <a:rPr lang="en-US" dirty="0"/>
              <a:t>These newly introduced variants change in frequency in different groups over time owing to </a:t>
            </a:r>
            <a:r>
              <a:rPr lang="en-US" i="1" dirty="0"/>
              <a:t>non-random</a:t>
            </a:r>
            <a:r>
              <a:rPr lang="en-US" dirty="0"/>
              <a:t> mating</a:t>
            </a:r>
          </a:p>
        </p:txBody>
      </p:sp>
      <p:sp>
        <p:nvSpPr>
          <p:cNvPr id="4" name="Date Placeholder 3">
            <a:extLst>
              <a:ext uri="{FF2B5EF4-FFF2-40B4-BE49-F238E27FC236}">
                <a16:creationId xmlns:a16="http://schemas.microsoft.com/office/drawing/2014/main" id="{47D8A904-A9E6-F557-0FB8-ED1DADE78A2F}"/>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D1D94AF8-1FB5-A45A-1EF0-88B0FABBC159}"/>
              </a:ext>
            </a:extLst>
          </p:cNvPr>
          <p:cNvSpPr>
            <a:spLocks noGrp="1"/>
          </p:cNvSpPr>
          <p:nvPr>
            <p:ph type="sldNum" sz="quarter" idx="12"/>
          </p:nvPr>
        </p:nvSpPr>
        <p:spPr/>
        <p:txBody>
          <a:bodyPr/>
          <a:lstStyle/>
          <a:p>
            <a:fld id="{63CA5BDF-CCF5-FD4E-8DB5-0576DCFD5CCF}" type="slidenum">
              <a:rPr lang="en-US" smtClean="0"/>
              <a:t>5</a:t>
            </a:fld>
            <a:endParaRPr lang="en-US"/>
          </a:p>
        </p:txBody>
      </p:sp>
    </p:spTree>
    <p:extLst>
      <p:ext uri="{BB962C8B-B14F-4D97-AF65-F5344CB8AC3E}">
        <p14:creationId xmlns:p14="http://schemas.microsoft.com/office/powerpoint/2010/main" val="1274570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A8D757-FC01-E233-7BAE-0510E716C952}"/>
              </a:ext>
            </a:extLst>
          </p:cNvPr>
          <p:cNvPicPr>
            <a:picLocks noChangeAspect="1"/>
          </p:cNvPicPr>
          <p:nvPr/>
        </p:nvPicPr>
        <p:blipFill rotWithShape="1">
          <a:blip r:embed="rId2"/>
          <a:srcRect r="6880"/>
          <a:stretch/>
        </p:blipFill>
        <p:spPr>
          <a:xfrm>
            <a:off x="5752585" y="1960562"/>
            <a:ext cx="6208756" cy="3746500"/>
          </a:xfrm>
          <a:prstGeom prst="rect">
            <a:avLst/>
          </a:prstGeom>
        </p:spPr>
      </p:pic>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p:txBody>
          <a:bodyPr/>
          <a:lstStyle/>
          <a:p>
            <a:r>
              <a:rPr lang="en-US" dirty="0"/>
              <a:t>Dimensionality reduction with PCA</a:t>
            </a:r>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p:txBody>
          <a:bodyPr/>
          <a:lstStyle/>
          <a:p>
            <a:fld id="{63CA5BDF-CCF5-FD4E-8DB5-0576DCFD5CCF}" type="slidenum">
              <a:rPr lang="en-US" smtClean="0"/>
              <a:t>50</a:t>
            </a:fld>
            <a:endParaRPr lang="en-US"/>
          </a:p>
        </p:txBody>
      </p:sp>
      <p:sp>
        <p:nvSpPr>
          <p:cNvPr id="16" name="Content Placeholder 12">
            <a:extLst>
              <a:ext uri="{FF2B5EF4-FFF2-40B4-BE49-F238E27FC236}">
                <a16:creationId xmlns:a16="http://schemas.microsoft.com/office/drawing/2014/main" id="{6A66C6A0-AB3C-211A-748C-73F2FF89ADB6}"/>
              </a:ext>
            </a:extLst>
          </p:cNvPr>
          <p:cNvSpPr>
            <a:spLocks noGrp="1"/>
          </p:cNvSpPr>
          <p:nvPr>
            <p:ph idx="1"/>
          </p:nvPr>
        </p:nvSpPr>
        <p:spPr>
          <a:xfrm>
            <a:off x="838200" y="1825625"/>
            <a:ext cx="4661586" cy="4351338"/>
          </a:xfrm>
        </p:spPr>
        <p:txBody>
          <a:bodyPr/>
          <a:lstStyle/>
          <a:p>
            <a:r>
              <a:rPr lang="en-US" dirty="0"/>
              <a:t>The next PC is identified as an orthogonal line to the the first PC</a:t>
            </a:r>
          </a:p>
        </p:txBody>
      </p:sp>
      <p:sp>
        <p:nvSpPr>
          <p:cNvPr id="3" name="TextBox 2">
            <a:extLst>
              <a:ext uri="{FF2B5EF4-FFF2-40B4-BE49-F238E27FC236}">
                <a16:creationId xmlns:a16="http://schemas.microsoft.com/office/drawing/2014/main" id="{9F147567-C4BB-3D1A-C33B-DBDD96BD11E1}"/>
              </a:ext>
            </a:extLst>
          </p:cNvPr>
          <p:cNvSpPr txBox="1"/>
          <p:nvPr/>
        </p:nvSpPr>
        <p:spPr>
          <a:xfrm>
            <a:off x="8484781" y="6444476"/>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2044794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A0EC07-AD61-F156-7659-B8EC4BDF2C5F}"/>
              </a:ext>
            </a:extLst>
          </p:cNvPr>
          <p:cNvPicPr>
            <a:picLocks noChangeAspect="1"/>
          </p:cNvPicPr>
          <p:nvPr/>
        </p:nvPicPr>
        <p:blipFill rotWithShape="1">
          <a:blip r:embed="rId2"/>
          <a:srcRect r="10010"/>
          <a:stretch/>
        </p:blipFill>
        <p:spPr>
          <a:xfrm>
            <a:off x="5054427" y="1798616"/>
            <a:ext cx="6968697" cy="4351338"/>
          </a:xfrm>
          <a:prstGeom prst="rect">
            <a:avLst/>
          </a:prstGeom>
        </p:spPr>
      </p:pic>
      <p:sp>
        <p:nvSpPr>
          <p:cNvPr id="2" name="Title 1">
            <a:extLst>
              <a:ext uri="{FF2B5EF4-FFF2-40B4-BE49-F238E27FC236}">
                <a16:creationId xmlns:a16="http://schemas.microsoft.com/office/drawing/2014/main" id="{9E417F58-C0F5-4AF4-F7BA-44D7EB694A23}"/>
              </a:ext>
            </a:extLst>
          </p:cNvPr>
          <p:cNvSpPr>
            <a:spLocks noGrp="1"/>
          </p:cNvSpPr>
          <p:nvPr>
            <p:ph type="title"/>
          </p:nvPr>
        </p:nvSpPr>
        <p:spPr/>
        <p:txBody>
          <a:bodyPr/>
          <a:lstStyle/>
          <a:p>
            <a:r>
              <a:rPr lang="en-US" dirty="0"/>
              <a:t>Dimensionality reduction with PCA</a:t>
            </a:r>
          </a:p>
        </p:txBody>
      </p:sp>
      <p:sp>
        <p:nvSpPr>
          <p:cNvPr id="4" name="Date Placeholder 3">
            <a:extLst>
              <a:ext uri="{FF2B5EF4-FFF2-40B4-BE49-F238E27FC236}">
                <a16:creationId xmlns:a16="http://schemas.microsoft.com/office/drawing/2014/main" id="{AF5EBDE2-9699-E392-3B83-AF1B1E45257C}"/>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FED67F43-7FFF-ADFA-29F3-09FF3F19FE77}"/>
              </a:ext>
            </a:extLst>
          </p:cNvPr>
          <p:cNvSpPr>
            <a:spLocks noGrp="1"/>
          </p:cNvSpPr>
          <p:nvPr>
            <p:ph type="sldNum" sz="quarter" idx="12"/>
          </p:nvPr>
        </p:nvSpPr>
        <p:spPr/>
        <p:txBody>
          <a:bodyPr/>
          <a:lstStyle/>
          <a:p>
            <a:fld id="{63CA5BDF-CCF5-FD4E-8DB5-0576DCFD5CCF}" type="slidenum">
              <a:rPr lang="en-US" smtClean="0"/>
              <a:t>51</a:t>
            </a:fld>
            <a:endParaRPr lang="en-US"/>
          </a:p>
        </p:txBody>
      </p:sp>
      <p:sp>
        <p:nvSpPr>
          <p:cNvPr id="16" name="Content Placeholder 12">
            <a:extLst>
              <a:ext uri="{FF2B5EF4-FFF2-40B4-BE49-F238E27FC236}">
                <a16:creationId xmlns:a16="http://schemas.microsoft.com/office/drawing/2014/main" id="{6A66C6A0-AB3C-211A-748C-73F2FF89ADB6}"/>
              </a:ext>
            </a:extLst>
          </p:cNvPr>
          <p:cNvSpPr>
            <a:spLocks noGrp="1"/>
          </p:cNvSpPr>
          <p:nvPr>
            <p:ph idx="1"/>
          </p:nvPr>
        </p:nvSpPr>
        <p:spPr>
          <a:xfrm>
            <a:off x="838200" y="1825625"/>
            <a:ext cx="4661586" cy="4351338"/>
          </a:xfrm>
        </p:spPr>
        <p:txBody>
          <a:bodyPr/>
          <a:lstStyle/>
          <a:p>
            <a:r>
              <a:rPr lang="en-US" dirty="0"/>
              <a:t>All points can be projected on this plane to preserved as much variance, while reducing dimensions</a:t>
            </a:r>
          </a:p>
        </p:txBody>
      </p:sp>
      <p:sp>
        <p:nvSpPr>
          <p:cNvPr id="6" name="TextBox 5">
            <a:extLst>
              <a:ext uri="{FF2B5EF4-FFF2-40B4-BE49-F238E27FC236}">
                <a16:creationId xmlns:a16="http://schemas.microsoft.com/office/drawing/2014/main" id="{9AC2A806-B4D3-AA21-DD04-180B67DA5537}"/>
              </a:ext>
            </a:extLst>
          </p:cNvPr>
          <p:cNvSpPr txBox="1"/>
          <p:nvPr/>
        </p:nvSpPr>
        <p:spPr>
          <a:xfrm>
            <a:off x="8484781" y="6444476"/>
            <a:ext cx="1648978" cy="276999"/>
          </a:xfrm>
          <a:prstGeom prst="rect">
            <a:avLst/>
          </a:prstGeom>
          <a:noFill/>
        </p:spPr>
        <p:txBody>
          <a:bodyPr wrap="none" rtlCol="0">
            <a:spAutoFit/>
          </a:bodyPr>
          <a:lstStyle/>
          <a:p>
            <a:r>
              <a:rPr lang="en-US" sz="1200" dirty="0">
                <a:latin typeface="Aptos" panose="020B0004020202020204" pitchFamily="34" charset="0"/>
              </a:rPr>
              <a:t>Images from </a:t>
            </a:r>
            <a:r>
              <a:rPr lang="en-US" sz="1200" dirty="0">
                <a:latin typeface="Aptos" panose="020B0004020202020204" pitchFamily="34" charset="0"/>
                <a:hlinkClick r:id="rId3"/>
              </a:rPr>
              <a:t>Sartorius</a:t>
            </a:r>
            <a:endParaRPr lang="en-US" sz="1200" dirty="0">
              <a:latin typeface="Aptos" panose="020B0004020202020204" pitchFamily="34" charset="0"/>
            </a:endParaRPr>
          </a:p>
        </p:txBody>
      </p:sp>
    </p:spTree>
    <p:extLst>
      <p:ext uri="{BB962C8B-B14F-4D97-AF65-F5344CB8AC3E}">
        <p14:creationId xmlns:p14="http://schemas.microsoft.com/office/powerpoint/2010/main" val="3286797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F205-892D-5AF5-05F3-C03AE880442E}"/>
              </a:ext>
            </a:extLst>
          </p:cNvPr>
          <p:cNvSpPr>
            <a:spLocks noGrp="1"/>
          </p:cNvSpPr>
          <p:nvPr>
            <p:ph type="title"/>
          </p:nvPr>
        </p:nvSpPr>
        <p:spPr/>
        <p:txBody>
          <a:bodyPr/>
          <a:lstStyle/>
          <a:p>
            <a:r>
              <a:rPr lang="en-US" dirty="0"/>
              <a:t>Global genetic diversity characterized using genomic data</a:t>
            </a:r>
          </a:p>
        </p:txBody>
      </p:sp>
      <p:sp>
        <p:nvSpPr>
          <p:cNvPr id="4" name="Date Placeholder 3">
            <a:extLst>
              <a:ext uri="{FF2B5EF4-FFF2-40B4-BE49-F238E27FC236}">
                <a16:creationId xmlns:a16="http://schemas.microsoft.com/office/drawing/2014/main" id="{C8D55370-4C6B-8C0D-271D-DF621062A8C7}"/>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08193B9F-24E5-1A2A-D16A-DB08DDA88535}"/>
              </a:ext>
            </a:extLst>
          </p:cNvPr>
          <p:cNvSpPr>
            <a:spLocks noGrp="1"/>
          </p:cNvSpPr>
          <p:nvPr>
            <p:ph type="sldNum" sz="quarter" idx="12"/>
          </p:nvPr>
        </p:nvSpPr>
        <p:spPr/>
        <p:txBody>
          <a:bodyPr/>
          <a:lstStyle/>
          <a:p>
            <a:fld id="{63CA5BDF-CCF5-FD4E-8DB5-0576DCFD5CCF}" type="slidenum">
              <a:rPr lang="en-US" smtClean="0"/>
              <a:t>52</a:t>
            </a:fld>
            <a:endParaRPr lang="en-US"/>
          </a:p>
        </p:txBody>
      </p:sp>
      <p:pic>
        <p:nvPicPr>
          <p:cNvPr id="9" name="Picture 8">
            <a:extLst>
              <a:ext uri="{FF2B5EF4-FFF2-40B4-BE49-F238E27FC236}">
                <a16:creationId xmlns:a16="http://schemas.microsoft.com/office/drawing/2014/main" id="{D0F7C06C-17EB-2FDA-FAF1-71CE41F19CA3}"/>
              </a:ext>
            </a:extLst>
          </p:cNvPr>
          <p:cNvPicPr>
            <a:picLocks noChangeAspect="1"/>
          </p:cNvPicPr>
          <p:nvPr/>
        </p:nvPicPr>
        <p:blipFill>
          <a:blip r:embed="rId2"/>
          <a:stretch>
            <a:fillRect/>
          </a:stretch>
        </p:blipFill>
        <p:spPr>
          <a:xfrm>
            <a:off x="2678929" y="1570214"/>
            <a:ext cx="5223649" cy="5250715"/>
          </a:xfrm>
          <a:prstGeom prst="rect">
            <a:avLst/>
          </a:prstGeom>
        </p:spPr>
      </p:pic>
      <p:sp>
        <p:nvSpPr>
          <p:cNvPr id="10" name="Rectangle 9">
            <a:extLst>
              <a:ext uri="{FF2B5EF4-FFF2-40B4-BE49-F238E27FC236}">
                <a16:creationId xmlns:a16="http://schemas.microsoft.com/office/drawing/2014/main" id="{8CDFC9A7-EB42-446C-750F-0F962475EC1F}"/>
              </a:ext>
            </a:extLst>
          </p:cNvPr>
          <p:cNvSpPr/>
          <p:nvPr/>
        </p:nvSpPr>
        <p:spPr>
          <a:xfrm>
            <a:off x="2712739" y="1742302"/>
            <a:ext cx="444844" cy="2842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943196-768A-1EB9-12E3-D9398FBB0530}"/>
              </a:ext>
            </a:extLst>
          </p:cNvPr>
          <p:cNvSpPr txBox="1"/>
          <p:nvPr/>
        </p:nvSpPr>
        <p:spPr>
          <a:xfrm>
            <a:off x="8540996" y="5858307"/>
            <a:ext cx="3230180" cy="338554"/>
          </a:xfrm>
          <a:prstGeom prst="rect">
            <a:avLst/>
          </a:prstGeom>
          <a:noFill/>
        </p:spPr>
        <p:txBody>
          <a:bodyPr wrap="none" rtlCol="0">
            <a:spAutoFit/>
          </a:bodyPr>
          <a:lstStyle/>
          <a:p>
            <a:r>
              <a:rPr lang="en-US" sz="1600" dirty="0">
                <a:latin typeface="Aptos" panose="020B0004020202020204" pitchFamily="34" charset="0"/>
              </a:rPr>
              <a:t>Nagar et al., 2021. HGG Advances.</a:t>
            </a:r>
          </a:p>
        </p:txBody>
      </p:sp>
      <p:sp>
        <p:nvSpPr>
          <p:cNvPr id="3" name="TextBox 2">
            <a:extLst>
              <a:ext uri="{FF2B5EF4-FFF2-40B4-BE49-F238E27FC236}">
                <a16:creationId xmlns:a16="http://schemas.microsoft.com/office/drawing/2014/main" id="{19148556-BDEF-B9FB-4120-A2501C26FE86}"/>
              </a:ext>
            </a:extLst>
          </p:cNvPr>
          <p:cNvSpPr txBox="1"/>
          <p:nvPr/>
        </p:nvSpPr>
        <p:spPr>
          <a:xfrm>
            <a:off x="8706293" y="3507533"/>
            <a:ext cx="2457894" cy="1754326"/>
          </a:xfrm>
          <a:prstGeom prst="rect">
            <a:avLst/>
          </a:prstGeom>
          <a:noFill/>
        </p:spPr>
        <p:txBody>
          <a:bodyPr wrap="square" rtlCol="0">
            <a:spAutoFit/>
          </a:bodyPr>
          <a:lstStyle/>
          <a:p>
            <a:r>
              <a:rPr lang="en-US" dirty="0">
                <a:latin typeface="Aptos" panose="020B0004020202020204" pitchFamily="34" charset="0"/>
              </a:rPr>
              <a:t>Bright points are populations from Ecuador</a:t>
            </a:r>
          </a:p>
          <a:p>
            <a:endParaRPr lang="en-US" dirty="0">
              <a:latin typeface="Aptos" panose="020B0004020202020204" pitchFamily="34" charset="0"/>
            </a:endParaRPr>
          </a:p>
          <a:p>
            <a:r>
              <a:rPr lang="en-US" dirty="0">
                <a:latin typeface="Aptos" panose="020B0004020202020204" pitchFamily="34" charset="0"/>
              </a:rPr>
              <a:t>Translucent points are reference populations </a:t>
            </a:r>
          </a:p>
        </p:txBody>
      </p:sp>
      <p:pic>
        <p:nvPicPr>
          <p:cNvPr id="6" name="Picture 5">
            <a:extLst>
              <a:ext uri="{FF2B5EF4-FFF2-40B4-BE49-F238E27FC236}">
                <a16:creationId xmlns:a16="http://schemas.microsoft.com/office/drawing/2014/main" id="{38EF8E94-3D19-3AC4-35D8-F4556D5F3F53}"/>
              </a:ext>
            </a:extLst>
          </p:cNvPr>
          <p:cNvPicPr>
            <a:picLocks noChangeAspect="1"/>
          </p:cNvPicPr>
          <p:nvPr/>
        </p:nvPicPr>
        <p:blipFill rotWithShape="1">
          <a:blip r:embed="rId3"/>
          <a:srcRect t="30415"/>
          <a:stretch/>
        </p:blipFill>
        <p:spPr>
          <a:xfrm>
            <a:off x="8137567" y="2307265"/>
            <a:ext cx="3633609" cy="754912"/>
          </a:xfrm>
          <a:prstGeom prst="rect">
            <a:avLst/>
          </a:prstGeom>
        </p:spPr>
      </p:pic>
    </p:spTree>
    <p:extLst>
      <p:ext uri="{BB962C8B-B14F-4D97-AF65-F5344CB8AC3E}">
        <p14:creationId xmlns:p14="http://schemas.microsoft.com/office/powerpoint/2010/main" val="3831619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F205-892D-5AF5-05F3-C03AE880442E}"/>
              </a:ext>
            </a:extLst>
          </p:cNvPr>
          <p:cNvSpPr>
            <a:spLocks noGrp="1"/>
          </p:cNvSpPr>
          <p:nvPr>
            <p:ph type="title"/>
          </p:nvPr>
        </p:nvSpPr>
        <p:spPr/>
        <p:txBody>
          <a:bodyPr/>
          <a:lstStyle/>
          <a:p>
            <a:r>
              <a:rPr lang="en-US" dirty="0"/>
              <a:t>Global genetic diversity characterized using genomic data</a:t>
            </a:r>
          </a:p>
        </p:txBody>
      </p:sp>
      <p:sp>
        <p:nvSpPr>
          <p:cNvPr id="4" name="Date Placeholder 3">
            <a:extLst>
              <a:ext uri="{FF2B5EF4-FFF2-40B4-BE49-F238E27FC236}">
                <a16:creationId xmlns:a16="http://schemas.microsoft.com/office/drawing/2014/main" id="{C8D55370-4C6B-8C0D-271D-DF621062A8C7}"/>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08193B9F-24E5-1A2A-D16A-DB08DDA88535}"/>
              </a:ext>
            </a:extLst>
          </p:cNvPr>
          <p:cNvSpPr>
            <a:spLocks noGrp="1"/>
          </p:cNvSpPr>
          <p:nvPr>
            <p:ph type="sldNum" sz="quarter" idx="12"/>
          </p:nvPr>
        </p:nvSpPr>
        <p:spPr/>
        <p:txBody>
          <a:bodyPr/>
          <a:lstStyle/>
          <a:p>
            <a:fld id="{63CA5BDF-CCF5-FD4E-8DB5-0576DCFD5CCF}" type="slidenum">
              <a:rPr lang="en-US" smtClean="0"/>
              <a:t>53</a:t>
            </a:fld>
            <a:endParaRPr lang="en-US"/>
          </a:p>
        </p:txBody>
      </p:sp>
      <p:sp>
        <p:nvSpPr>
          <p:cNvPr id="10" name="Rectangle 9">
            <a:extLst>
              <a:ext uri="{FF2B5EF4-FFF2-40B4-BE49-F238E27FC236}">
                <a16:creationId xmlns:a16="http://schemas.microsoft.com/office/drawing/2014/main" id="{8CDFC9A7-EB42-446C-750F-0F962475EC1F}"/>
              </a:ext>
            </a:extLst>
          </p:cNvPr>
          <p:cNvSpPr/>
          <p:nvPr/>
        </p:nvSpPr>
        <p:spPr>
          <a:xfrm>
            <a:off x="2712739" y="1742302"/>
            <a:ext cx="444844" cy="2842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49A3C0-3E44-3368-12E1-B2502AFDD1ED}"/>
              </a:ext>
            </a:extLst>
          </p:cNvPr>
          <p:cNvSpPr txBox="1"/>
          <p:nvPr/>
        </p:nvSpPr>
        <p:spPr>
          <a:xfrm>
            <a:off x="9375493" y="5578997"/>
            <a:ext cx="2599686" cy="369332"/>
          </a:xfrm>
          <a:prstGeom prst="rect">
            <a:avLst/>
          </a:prstGeom>
          <a:noFill/>
        </p:spPr>
        <p:txBody>
          <a:bodyPr wrap="none" rtlCol="0">
            <a:spAutoFit/>
          </a:bodyPr>
          <a:lstStyle/>
          <a:p>
            <a:r>
              <a:rPr lang="en-US" dirty="0">
                <a:latin typeface="Aptos" panose="020B0004020202020204" pitchFamily="34" charset="0"/>
              </a:rPr>
              <a:t>Jacobs et al., 2019. Cell.</a:t>
            </a:r>
          </a:p>
        </p:txBody>
      </p:sp>
      <p:pic>
        <p:nvPicPr>
          <p:cNvPr id="9220" name="Picture 4">
            <a:extLst>
              <a:ext uri="{FF2B5EF4-FFF2-40B4-BE49-F238E27FC236}">
                <a16:creationId xmlns:a16="http://schemas.microsoft.com/office/drawing/2014/main" id="{D01B0E42-2361-B104-C4F6-A9DB4B0FA0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38"/>
          <a:stretch/>
        </p:blipFill>
        <p:spPr bwMode="auto">
          <a:xfrm>
            <a:off x="3260319" y="1508856"/>
            <a:ext cx="5442879" cy="498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47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D105-75D2-C1D6-1AD5-0DA7188383E1}"/>
              </a:ext>
            </a:extLst>
          </p:cNvPr>
          <p:cNvSpPr>
            <a:spLocks noGrp="1"/>
          </p:cNvSpPr>
          <p:nvPr>
            <p:ph type="title"/>
          </p:nvPr>
        </p:nvSpPr>
        <p:spPr/>
        <p:txBody>
          <a:bodyPr/>
          <a:lstStyle/>
          <a:p>
            <a:r>
              <a:rPr lang="en-US" dirty="0"/>
              <a:t>Importance of genetics in health disparities research</a:t>
            </a:r>
          </a:p>
        </p:txBody>
      </p:sp>
      <p:sp>
        <p:nvSpPr>
          <p:cNvPr id="3" name="Content Placeholder 2">
            <a:extLst>
              <a:ext uri="{FF2B5EF4-FFF2-40B4-BE49-F238E27FC236}">
                <a16:creationId xmlns:a16="http://schemas.microsoft.com/office/drawing/2014/main" id="{BF0F616F-70F7-EA64-C211-4A1D07569FEF}"/>
              </a:ext>
            </a:extLst>
          </p:cNvPr>
          <p:cNvSpPr>
            <a:spLocks noGrp="1"/>
          </p:cNvSpPr>
          <p:nvPr>
            <p:ph idx="1"/>
          </p:nvPr>
        </p:nvSpPr>
        <p:spPr/>
        <p:txBody>
          <a:bodyPr/>
          <a:lstStyle/>
          <a:p>
            <a:r>
              <a:rPr lang="en-US" dirty="0"/>
              <a:t>Unmeasured genetic factors are likely to be a source of hidden confounding in observational studies of health disparities that focus on social determinants of health</a:t>
            </a:r>
          </a:p>
          <a:p>
            <a:endParaRPr lang="en-US" dirty="0"/>
          </a:p>
          <a:p>
            <a:r>
              <a:rPr lang="en-US" dirty="0"/>
              <a:t>Particularly true for studies of health differences between racial and ethnic groups that differ with respect to both the social environment and their genetic background</a:t>
            </a:r>
          </a:p>
        </p:txBody>
      </p:sp>
      <p:sp>
        <p:nvSpPr>
          <p:cNvPr id="4" name="Date Placeholder 3">
            <a:extLst>
              <a:ext uri="{FF2B5EF4-FFF2-40B4-BE49-F238E27FC236}">
                <a16:creationId xmlns:a16="http://schemas.microsoft.com/office/drawing/2014/main" id="{8B4D1964-8C74-4162-4494-ABEFAA1440EF}"/>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6F92E8A1-51BD-A8A0-0BB3-A3D4EFA77F2D}"/>
              </a:ext>
            </a:extLst>
          </p:cNvPr>
          <p:cNvSpPr>
            <a:spLocks noGrp="1"/>
          </p:cNvSpPr>
          <p:nvPr>
            <p:ph type="sldNum" sz="quarter" idx="12"/>
          </p:nvPr>
        </p:nvSpPr>
        <p:spPr/>
        <p:txBody>
          <a:bodyPr/>
          <a:lstStyle/>
          <a:p>
            <a:fld id="{63CA5BDF-CCF5-FD4E-8DB5-0576DCFD5CCF}" type="slidenum">
              <a:rPr lang="en-US" smtClean="0"/>
              <a:t>54</a:t>
            </a:fld>
            <a:endParaRPr lang="en-US"/>
          </a:p>
        </p:txBody>
      </p:sp>
    </p:spTree>
    <p:extLst>
      <p:ext uri="{BB962C8B-B14F-4D97-AF65-F5344CB8AC3E}">
        <p14:creationId xmlns:p14="http://schemas.microsoft.com/office/powerpoint/2010/main" val="415274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chor="t">
            <a:normAutofit/>
          </a:bodyPr>
          <a:lstStyle/>
          <a:p>
            <a:r>
              <a:rPr lang="en-US" dirty="0"/>
              <a:t>Thought experiment (with data): sickle cell anemia</a:t>
            </a:r>
          </a:p>
        </p:txBody>
      </p:sp>
      <p:sp>
        <p:nvSpPr>
          <p:cNvPr id="3" name="Content Placeholder 2"/>
          <p:cNvSpPr>
            <a:spLocks noGrp="1"/>
          </p:cNvSpPr>
          <p:nvPr>
            <p:ph idx="1"/>
          </p:nvPr>
        </p:nvSpPr>
        <p:spPr>
          <a:xfrm>
            <a:off x="838200" y="1825625"/>
            <a:ext cx="5041234" cy="4351338"/>
          </a:xfrm>
        </p:spPr>
        <p:txBody>
          <a:bodyPr/>
          <a:lstStyle/>
          <a:p>
            <a:r>
              <a:rPr lang="en-US" dirty="0"/>
              <a:t>Genetic disease caused by mutation in the sixth codon of the Beta-Globin gene (HBB)</a:t>
            </a:r>
          </a:p>
          <a:p>
            <a:r>
              <a:rPr lang="en-US" dirty="0"/>
              <a:t>Health disparity – prevalence difference between Black and White ethnic groups</a:t>
            </a:r>
          </a:p>
          <a:p>
            <a:r>
              <a:rPr lang="en-US" dirty="0"/>
              <a:t>HBB mutation highly penetrant – expected to cause disease irrespective of a patient’s social environment</a:t>
            </a:r>
          </a:p>
          <a:p>
            <a:endParaRPr lang="en-US" dirty="0"/>
          </a:p>
        </p:txBody>
      </p:sp>
      <p:sp>
        <p:nvSpPr>
          <p:cNvPr id="4" name="Date Placeholder 3"/>
          <p:cNvSpPr>
            <a:spLocks noGrp="1"/>
          </p:cNvSpPr>
          <p:nvPr>
            <p:ph type="dt" sz="half" idx="10"/>
          </p:nvPr>
        </p:nvSpPr>
        <p:spPr>
          <a:xfrm>
            <a:off x="838200" y="6356350"/>
            <a:ext cx="2743200" cy="365125"/>
          </a:xfrm>
        </p:spPr>
        <p:txBody>
          <a:bodyPr/>
          <a:lstStyle/>
          <a:p>
            <a:r>
              <a:rPr lang="en-US" dirty="0"/>
              <a:t>5/31/2024</a:t>
            </a:r>
          </a:p>
        </p:txBody>
      </p:sp>
      <p:sp>
        <p:nvSpPr>
          <p:cNvPr id="5" name="Slide Number Placeholder 4"/>
          <p:cNvSpPr>
            <a:spLocks noGrp="1"/>
          </p:cNvSpPr>
          <p:nvPr>
            <p:ph type="sldNum" sz="quarter" idx="12"/>
          </p:nvPr>
        </p:nvSpPr>
        <p:spPr>
          <a:xfrm>
            <a:off x="8610600" y="6356350"/>
            <a:ext cx="2743200" cy="365125"/>
          </a:xfrm>
        </p:spPr>
        <p:txBody>
          <a:bodyPr/>
          <a:lstStyle/>
          <a:p>
            <a:fld id="{63CA5BDF-CCF5-FD4E-8DB5-0576DCFD5CCF}" type="slidenum">
              <a:rPr lang="en-US" smtClean="0"/>
              <a:pPr/>
              <a:t>55</a:t>
            </a:fld>
            <a:endParaRPr lang="en-US"/>
          </a:p>
        </p:txBody>
      </p:sp>
      <p:pic>
        <p:nvPicPr>
          <p:cNvPr id="6" name="Picture 5"/>
          <p:cNvPicPr>
            <a:picLocks noChangeAspect="1"/>
          </p:cNvPicPr>
          <p:nvPr/>
        </p:nvPicPr>
        <p:blipFill>
          <a:blip r:embed="rId2"/>
          <a:stretch>
            <a:fillRect/>
          </a:stretch>
        </p:blipFill>
        <p:spPr>
          <a:xfrm>
            <a:off x="6312567" y="1137986"/>
            <a:ext cx="5129463" cy="5129463"/>
          </a:xfrm>
          <a:prstGeom prst="rect">
            <a:avLst/>
          </a:prstGeom>
        </p:spPr>
      </p:pic>
    </p:spTree>
    <p:extLst>
      <p:ext uri="{BB962C8B-B14F-4D97-AF65-F5344CB8AC3E}">
        <p14:creationId xmlns:p14="http://schemas.microsoft.com/office/powerpoint/2010/main" val="3397034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chor="t">
            <a:normAutofit/>
          </a:bodyPr>
          <a:lstStyle/>
          <a:p>
            <a:r>
              <a:rPr lang="en-US" dirty="0"/>
              <a:t>Thought experiment (with data): sickle cell anemia</a:t>
            </a:r>
          </a:p>
        </p:txBody>
      </p:sp>
      <p:sp>
        <p:nvSpPr>
          <p:cNvPr id="3" name="Content Placeholder 2"/>
          <p:cNvSpPr>
            <a:spLocks noGrp="1"/>
          </p:cNvSpPr>
          <p:nvPr>
            <p:ph idx="1"/>
          </p:nvPr>
        </p:nvSpPr>
        <p:spPr>
          <a:xfrm>
            <a:off x="838200" y="1825625"/>
            <a:ext cx="5257800" cy="4351338"/>
          </a:xfrm>
        </p:spPr>
        <p:txBody>
          <a:bodyPr>
            <a:normAutofit lnSpcReduction="10000"/>
          </a:bodyPr>
          <a:lstStyle/>
          <a:p>
            <a:r>
              <a:rPr lang="en-US" dirty="0"/>
              <a:t>Assume no a priori knowledge of the genetic etiology of sickle cell</a:t>
            </a:r>
          </a:p>
          <a:p>
            <a:endParaRPr lang="en-US" dirty="0"/>
          </a:p>
          <a:p>
            <a:r>
              <a:rPr lang="en-US" dirty="0"/>
              <a:t>Treat as a health disparity to be investigated using an observational study design focused on social determinants of health</a:t>
            </a:r>
          </a:p>
          <a:p>
            <a:pPr lvl="1"/>
            <a:r>
              <a:rPr lang="en-US" dirty="0"/>
              <a:t>Townsend deprivation index (TDI) – composite, place-based metric of socioeconomic deprivation</a:t>
            </a:r>
          </a:p>
          <a:p>
            <a:endParaRPr lang="en-US" dirty="0"/>
          </a:p>
        </p:txBody>
      </p:sp>
      <p:sp>
        <p:nvSpPr>
          <p:cNvPr id="4" name="Date Placeholder 3"/>
          <p:cNvSpPr>
            <a:spLocks noGrp="1"/>
          </p:cNvSpPr>
          <p:nvPr>
            <p:ph type="dt" sz="half" idx="10"/>
          </p:nvPr>
        </p:nvSpPr>
        <p:spPr>
          <a:xfrm>
            <a:off x="838200" y="6356350"/>
            <a:ext cx="2743200" cy="365125"/>
          </a:xfrm>
        </p:spPr>
        <p:txBody>
          <a:bodyPr/>
          <a:lstStyle/>
          <a:p>
            <a:r>
              <a:rPr lang="en-US" dirty="0"/>
              <a:t>5/31/2024</a:t>
            </a:r>
          </a:p>
        </p:txBody>
      </p:sp>
      <p:sp>
        <p:nvSpPr>
          <p:cNvPr id="5" name="Slide Number Placeholder 4"/>
          <p:cNvSpPr>
            <a:spLocks noGrp="1"/>
          </p:cNvSpPr>
          <p:nvPr>
            <p:ph type="sldNum" sz="quarter" idx="12"/>
          </p:nvPr>
        </p:nvSpPr>
        <p:spPr>
          <a:xfrm>
            <a:off x="8610600" y="6356350"/>
            <a:ext cx="2743200" cy="365125"/>
          </a:xfrm>
        </p:spPr>
        <p:txBody>
          <a:bodyPr/>
          <a:lstStyle/>
          <a:p>
            <a:fld id="{63CA5BDF-CCF5-FD4E-8DB5-0576DCFD5CCF}" type="slidenum">
              <a:rPr lang="en-US" smtClean="0"/>
              <a:pPr/>
              <a:t>56</a:t>
            </a:fld>
            <a:endParaRPr lang="en-US"/>
          </a:p>
        </p:txBody>
      </p:sp>
      <p:pic>
        <p:nvPicPr>
          <p:cNvPr id="6" name="Picture 5"/>
          <p:cNvPicPr>
            <a:picLocks noChangeAspect="1"/>
          </p:cNvPicPr>
          <p:nvPr/>
        </p:nvPicPr>
        <p:blipFill>
          <a:blip r:embed="rId2"/>
          <a:stretch>
            <a:fillRect/>
          </a:stretch>
        </p:blipFill>
        <p:spPr>
          <a:xfrm>
            <a:off x="6312567" y="1137986"/>
            <a:ext cx="5129463" cy="5129463"/>
          </a:xfrm>
          <a:prstGeom prst="rect">
            <a:avLst/>
          </a:prstGeom>
        </p:spPr>
      </p:pic>
    </p:spTree>
    <p:extLst>
      <p:ext uri="{BB962C8B-B14F-4D97-AF65-F5344CB8AC3E}">
        <p14:creationId xmlns:p14="http://schemas.microsoft.com/office/powerpoint/2010/main" val="381912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Social determinants only</a:t>
            </a:r>
          </a:p>
        </p:txBody>
      </p:sp>
      <p:sp>
        <p:nvSpPr>
          <p:cNvPr id="4" name="Date Placeholder 3"/>
          <p:cNvSpPr>
            <a:spLocks noGrp="1"/>
          </p:cNvSpPr>
          <p:nvPr>
            <p:ph type="dt" sz="half" idx="10"/>
          </p:nvPr>
        </p:nvSpPr>
        <p:spPr>
          <a:xfrm>
            <a:off x="838200" y="6356350"/>
            <a:ext cx="2743200" cy="365125"/>
          </a:xfrm>
        </p:spPr>
        <p:txBody>
          <a:bodyPr/>
          <a:lstStyle/>
          <a:p>
            <a:r>
              <a:rPr lang="en-US" dirty="0"/>
              <a:t>5/31/2024</a:t>
            </a:r>
          </a:p>
        </p:txBody>
      </p:sp>
      <p:sp>
        <p:nvSpPr>
          <p:cNvPr id="5" name="Slide Number Placeholder 4"/>
          <p:cNvSpPr>
            <a:spLocks noGrp="1"/>
          </p:cNvSpPr>
          <p:nvPr>
            <p:ph type="sldNum" sz="quarter" idx="12"/>
          </p:nvPr>
        </p:nvSpPr>
        <p:spPr>
          <a:xfrm>
            <a:off x="8610600" y="6356350"/>
            <a:ext cx="2743200" cy="365125"/>
          </a:xfrm>
        </p:spPr>
        <p:txBody>
          <a:bodyPr/>
          <a:lstStyle/>
          <a:p>
            <a:fld id="{63CA5BDF-CCF5-FD4E-8DB5-0576DCFD5CCF}" type="slidenum">
              <a:rPr lang="en-US" smtClean="0"/>
              <a:pPr/>
              <a:t>57</a:t>
            </a:fld>
            <a:endParaRPr lang="en-US"/>
          </a:p>
        </p:txBody>
      </p:sp>
      <p:graphicFrame>
        <p:nvGraphicFramePr>
          <p:cNvPr id="6" name="Table 5">
            <a:extLst>
              <a:ext uri="{FF2B5EF4-FFF2-40B4-BE49-F238E27FC236}">
                <a16:creationId xmlns:a16="http://schemas.microsoft.com/office/drawing/2014/main" id="{EB94DF5E-768B-2F4F-A262-A9A65B053B48}"/>
              </a:ext>
            </a:extLst>
          </p:cNvPr>
          <p:cNvGraphicFramePr>
            <a:graphicFrameLocks noGrp="1"/>
          </p:cNvGraphicFramePr>
          <p:nvPr/>
        </p:nvGraphicFramePr>
        <p:xfrm>
          <a:off x="952500" y="3054762"/>
          <a:ext cx="10287000" cy="2179320"/>
        </p:xfrm>
        <a:graphic>
          <a:graphicData uri="http://schemas.openxmlformats.org/drawingml/2006/table">
            <a:tbl>
              <a:tblPr firstRow="1" bandRow="1">
                <a:tableStyleId>{5C22544A-7EE6-4342-B048-85BDC9FD1C3A}</a:tableStyleId>
              </a:tblPr>
              <a:tblGrid>
                <a:gridCol w="2850004">
                  <a:extLst>
                    <a:ext uri="{9D8B030D-6E8A-4147-A177-3AD203B41FA5}">
                      <a16:colId xmlns:a16="http://schemas.microsoft.com/office/drawing/2014/main" val="399041886"/>
                    </a:ext>
                  </a:extLst>
                </a:gridCol>
                <a:gridCol w="4602483">
                  <a:extLst>
                    <a:ext uri="{9D8B030D-6E8A-4147-A177-3AD203B41FA5}">
                      <a16:colId xmlns:a16="http://schemas.microsoft.com/office/drawing/2014/main" val="2970378518"/>
                    </a:ext>
                  </a:extLst>
                </a:gridCol>
                <a:gridCol w="1855273">
                  <a:extLst>
                    <a:ext uri="{9D8B030D-6E8A-4147-A177-3AD203B41FA5}">
                      <a16:colId xmlns:a16="http://schemas.microsoft.com/office/drawing/2014/main" val="3615873040"/>
                    </a:ext>
                  </a:extLst>
                </a:gridCol>
                <a:gridCol w="979240">
                  <a:extLst>
                    <a:ext uri="{9D8B030D-6E8A-4147-A177-3AD203B41FA5}">
                      <a16:colId xmlns:a16="http://schemas.microsoft.com/office/drawing/2014/main" val="2872253257"/>
                    </a:ext>
                  </a:extLst>
                </a:gridCol>
              </a:tblGrid>
              <a:tr h="800100">
                <a:tc>
                  <a:txBody>
                    <a:bodyPr/>
                    <a:lstStyle/>
                    <a:p>
                      <a:pPr algn="ctr"/>
                      <a:r>
                        <a:rPr lang="en-US" sz="1800" b="1" dirty="0">
                          <a:solidFill>
                            <a:schemeClr val="tx1"/>
                          </a:solidFill>
                        </a:rPr>
                        <a:t>Predi</a:t>
                      </a:r>
                      <a:r>
                        <a:rPr lang="en-US" sz="1800" b="1" baseline="0" dirty="0">
                          <a:solidFill>
                            <a:schemeClr val="tx1"/>
                          </a:solidFill>
                        </a:rPr>
                        <a:t>ctor</a:t>
                      </a:r>
                      <a:endParaRPr lang="en-US" sz="1800"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Odds ratio</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Odds ratio</a:t>
                      </a:r>
                      <a:r>
                        <a:rPr lang="en-US" sz="1800" b="1" baseline="0" dirty="0">
                          <a:solidFill>
                            <a:schemeClr val="tx1"/>
                          </a:solidFill>
                        </a:rPr>
                        <a:t> (CI)</a:t>
                      </a:r>
                      <a:endParaRPr lang="en-US" sz="1800"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P-value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487673"/>
                  </a:ext>
                </a:extLst>
              </a:tr>
              <a:tr h="250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SED:</a:t>
                      </a:r>
                      <a:r>
                        <a:rPr lang="en-US" sz="1600" b="0" baseline="0" dirty="0">
                          <a:solidFill>
                            <a:schemeClr val="tx1"/>
                          </a:solidFill>
                        </a:rPr>
                        <a:t> Townsend Index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baseline="0" dirty="0">
                          <a:solidFill>
                            <a:schemeClr val="tx1"/>
                          </a:solidFill>
                        </a:rPr>
                        <a:t>(unadjusted)</a:t>
                      </a:r>
                      <a:endParaRPr lang="en-US" sz="1600" b="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en-US" sz="1200"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600" b="0" dirty="0">
                          <a:solidFill>
                            <a:schemeClr val="tx1"/>
                          </a:solidFill>
                        </a:rPr>
                        <a:t>1.81 (1.63,2.01)</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600" b="0" dirty="0">
                          <a:solidFill>
                            <a:schemeClr val="tx1"/>
                          </a:solidFill>
                        </a:rPr>
                        <a:t>&lt;2 x 10</a:t>
                      </a:r>
                      <a:r>
                        <a:rPr lang="en-US" sz="1600" b="0" baseline="30000" dirty="0">
                          <a:solidFill>
                            <a:schemeClr val="tx1"/>
                          </a:solidFill>
                        </a:rPr>
                        <a:t>-16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856794995"/>
                  </a:ext>
                </a:extLst>
              </a:tr>
              <a:tr h="8001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400" b="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baseline="3000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49672292"/>
                  </a:ext>
                </a:extLst>
              </a:tr>
            </a:tbl>
          </a:graphicData>
        </a:graphic>
      </p:graphicFrame>
      <p:pic>
        <p:nvPicPr>
          <p:cNvPr id="7" name="Picture 6" descr="A picture containing chart&#10;&#10;Description automatically generated">
            <a:extLst>
              <a:ext uri="{FF2B5EF4-FFF2-40B4-BE49-F238E27FC236}">
                <a16:creationId xmlns:a16="http://schemas.microsoft.com/office/drawing/2014/main" id="{D58B0A80-280B-E848-A475-E3083C1A8F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071" b="1"/>
          <a:stretch/>
        </p:blipFill>
        <p:spPr>
          <a:xfrm>
            <a:off x="3787140" y="4404243"/>
            <a:ext cx="4599432" cy="1158846"/>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D58B0A80-280B-E848-A475-E3083C1A8F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624"/>
          <a:stretch/>
        </p:blipFill>
        <p:spPr>
          <a:xfrm>
            <a:off x="3787140" y="3688619"/>
            <a:ext cx="4599432" cy="756666"/>
          </a:xfrm>
          <a:prstGeom prst="rect">
            <a:avLst/>
          </a:prstGeom>
        </p:spPr>
      </p:pic>
      <p:sp>
        <p:nvSpPr>
          <p:cNvPr id="9" name="TextBox 8"/>
          <p:cNvSpPr txBox="1"/>
          <p:nvPr/>
        </p:nvSpPr>
        <p:spPr>
          <a:xfrm>
            <a:off x="952039" y="1645920"/>
            <a:ext cx="10287922" cy="1077218"/>
          </a:xfrm>
          <a:prstGeom prst="rect">
            <a:avLst/>
          </a:prstGeom>
          <a:solidFill>
            <a:schemeClr val="accent1">
              <a:lumMod val="20000"/>
              <a:lumOff val="80000"/>
            </a:schemeClr>
          </a:solidFill>
          <a:ln>
            <a:solidFill>
              <a:schemeClr val="tx1"/>
            </a:solidFill>
          </a:ln>
        </p:spPr>
        <p:txBody>
          <a:bodyPr wrap="square" rtlCol="0">
            <a:spAutoFit/>
          </a:bodyPr>
          <a:lstStyle/>
          <a:p>
            <a:r>
              <a:rPr lang="en-US" sz="2000" u="sng" dirty="0"/>
              <a:t>Base Model:</a:t>
            </a:r>
            <a:r>
              <a:rPr lang="en-US" sz="2000" dirty="0"/>
              <a:t> </a:t>
            </a:r>
            <a:r>
              <a:rPr lang="en-US" sz="2000" b="1" i="1" dirty="0"/>
              <a:t>SCA ~ SED + Age + Sex </a:t>
            </a:r>
          </a:p>
          <a:p>
            <a:endParaRPr lang="en-US" sz="800" dirty="0"/>
          </a:p>
          <a:p>
            <a:r>
              <a:rPr lang="en-US" dirty="0"/>
              <a:t>Association between sickle cell anemia (SCA; outcome) &amp; socioeconomic deprivation (SED; predictor), age &amp; sex (covariates)</a:t>
            </a:r>
          </a:p>
        </p:txBody>
      </p:sp>
    </p:spTree>
    <p:extLst>
      <p:ext uri="{BB962C8B-B14F-4D97-AF65-F5344CB8AC3E}">
        <p14:creationId xmlns:p14="http://schemas.microsoft.com/office/powerpoint/2010/main" val="3115965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Social determinants + genetics</a:t>
            </a:r>
          </a:p>
        </p:txBody>
      </p:sp>
      <p:sp>
        <p:nvSpPr>
          <p:cNvPr id="4" name="Date Placeholder 3"/>
          <p:cNvSpPr>
            <a:spLocks noGrp="1"/>
          </p:cNvSpPr>
          <p:nvPr>
            <p:ph type="dt" sz="half" idx="10"/>
          </p:nvPr>
        </p:nvSpPr>
        <p:spPr>
          <a:xfrm>
            <a:off x="838200" y="6356350"/>
            <a:ext cx="2743200" cy="365125"/>
          </a:xfrm>
        </p:spPr>
        <p:txBody>
          <a:bodyPr/>
          <a:lstStyle/>
          <a:p>
            <a:r>
              <a:rPr lang="en-US" dirty="0"/>
              <a:t>5/31/2024</a:t>
            </a:r>
          </a:p>
        </p:txBody>
      </p:sp>
      <p:sp>
        <p:nvSpPr>
          <p:cNvPr id="5" name="Slide Number Placeholder 4"/>
          <p:cNvSpPr>
            <a:spLocks noGrp="1"/>
          </p:cNvSpPr>
          <p:nvPr>
            <p:ph type="sldNum" sz="quarter" idx="12"/>
          </p:nvPr>
        </p:nvSpPr>
        <p:spPr>
          <a:xfrm>
            <a:off x="8610600" y="6356350"/>
            <a:ext cx="2743200" cy="365125"/>
          </a:xfrm>
        </p:spPr>
        <p:txBody>
          <a:bodyPr/>
          <a:lstStyle/>
          <a:p>
            <a:fld id="{63CA5BDF-CCF5-FD4E-8DB5-0576DCFD5CCF}" type="slidenum">
              <a:rPr lang="en-US" smtClean="0"/>
              <a:pPr/>
              <a:t>58</a:t>
            </a:fld>
            <a:endParaRPr lang="en-US"/>
          </a:p>
        </p:txBody>
      </p:sp>
      <p:sp>
        <p:nvSpPr>
          <p:cNvPr id="6" name="Rectangle 5"/>
          <p:cNvSpPr/>
          <p:nvPr/>
        </p:nvSpPr>
        <p:spPr>
          <a:xfrm>
            <a:off x="952039" y="1645920"/>
            <a:ext cx="10287922" cy="1077218"/>
          </a:xfrm>
          <a:prstGeom prst="rect">
            <a:avLst/>
          </a:prstGeom>
          <a:solidFill>
            <a:schemeClr val="accent6">
              <a:lumMod val="20000"/>
              <a:lumOff val="80000"/>
            </a:schemeClr>
          </a:solidFill>
          <a:ln>
            <a:solidFill>
              <a:schemeClr val="tx1"/>
            </a:solidFill>
          </a:ln>
        </p:spPr>
        <p:txBody>
          <a:bodyPr wrap="square">
            <a:spAutoFit/>
          </a:bodyPr>
          <a:lstStyle/>
          <a:p>
            <a:r>
              <a:rPr lang="en-US" sz="2000" u="sng" dirty="0"/>
              <a:t>Genetics Adjusted Model:</a:t>
            </a:r>
            <a:r>
              <a:rPr lang="en-US" sz="2000" dirty="0"/>
              <a:t> </a:t>
            </a:r>
            <a:r>
              <a:rPr lang="en-US" sz="2000" b="1" i="1" dirty="0"/>
              <a:t>SCA ~ SED + Genetics + Age + Sex</a:t>
            </a:r>
          </a:p>
          <a:p>
            <a:endParaRPr lang="en-US" sz="800" u="sng" dirty="0"/>
          </a:p>
          <a:p>
            <a:r>
              <a:rPr lang="en-US" dirty="0"/>
              <a:t>Association between sickle cell anemia (SCA; outcome) &amp; socioeconomic deprivation (SED; predictor), genetics (HBB-rs334), age &amp; sex (covariates)</a:t>
            </a:r>
          </a:p>
        </p:txBody>
      </p:sp>
      <p:graphicFrame>
        <p:nvGraphicFramePr>
          <p:cNvPr id="7" name="Table 6">
            <a:extLst>
              <a:ext uri="{FF2B5EF4-FFF2-40B4-BE49-F238E27FC236}">
                <a16:creationId xmlns:a16="http://schemas.microsoft.com/office/drawing/2014/main" id="{EB94DF5E-768B-2F4F-A262-A9A65B053B48}"/>
              </a:ext>
            </a:extLst>
          </p:cNvPr>
          <p:cNvGraphicFramePr>
            <a:graphicFrameLocks noGrp="1"/>
          </p:cNvGraphicFramePr>
          <p:nvPr/>
        </p:nvGraphicFramePr>
        <p:xfrm>
          <a:off x="952500" y="3054096"/>
          <a:ext cx="10287000" cy="2400300"/>
        </p:xfrm>
        <a:graphic>
          <a:graphicData uri="http://schemas.openxmlformats.org/drawingml/2006/table">
            <a:tbl>
              <a:tblPr firstRow="1" bandRow="1">
                <a:tableStyleId>{5C22544A-7EE6-4342-B048-85BDC9FD1C3A}</a:tableStyleId>
              </a:tblPr>
              <a:tblGrid>
                <a:gridCol w="2850004">
                  <a:extLst>
                    <a:ext uri="{9D8B030D-6E8A-4147-A177-3AD203B41FA5}">
                      <a16:colId xmlns:a16="http://schemas.microsoft.com/office/drawing/2014/main" val="399041886"/>
                    </a:ext>
                  </a:extLst>
                </a:gridCol>
                <a:gridCol w="4602483">
                  <a:extLst>
                    <a:ext uri="{9D8B030D-6E8A-4147-A177-3AD203B41FA5}">
                      <a16:colId xmlns:a16="http://schemas.microsoft.com/office/drawing/2014/main" val="2970378518"/>
                    </a:ext>
                  </a:extLst>
                </a:gridCol>
                <a:gridCol w="1855273">
                  <a:extLst>
                    <a:ext uri="{9D8B030D-6E8A-4147-A177-3AD203B41FA5}">
                      <a16:colId xmlns:a16="http://schemas.microsoft.com/office/drawing/2014/main" val="3615873040"/>
                    </a:ext>
                  </a:extLst>
                </a:gridCol>
                <a:gridCol w="979240">
                  <a:extLst>
                    <a:ext uri="{9D8B030D-6E8A-4147-A177-3AD203B41FA5}">
                      <a16:colId xmlns:a16="http://schemas.microsoft.com/office/drawing/2014/main" val="2872253257"/>
                    </a:ext>
                  </a:extLst>
                </a:gridCol>
              </a:tblGrid>
              <a:tr h="800100">
                <a:tc>
                  <a:txBody>
                    <a:bodyPr/>
                    <a:lstStyle/>
                    <a:p>
                      <a:pPr algn="ctr"/>
                      <a:r>
                        <a:rPr lang="en-US" sz="1800" b="1" dirty="0">
                          <a:solidFill>
                            <a:schemeClr val="tx1"/>
                          </a:solidFill>
                        </a:rPr>
                        <a:t>Predi</a:t>
                      </a:r>
                      <a:r>
                        <a:rPr lang="en-US" sz="1800" b="1" baseline="0" dirty="0">
                          <a:solidFill>
                            <a:schemeClr val="tx1"/>
                          </a:solidFill>
                        </a:rPr>
                        <a:t>ctor</a:t>
                      </a:r>
                      <a:endParaRPr lang="en-US" sz="1800"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Odds ratio</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Odds ratio</a:t>
                      </a:r>
                      <a:r>
                        <a:rPr lang="en-US" sz="1800" b="1" baseline="0" dirty="0">
                          <a:solidFill>
                            <a:schemeClr val="tx1"/>
                          </a:solidFill>
                        </a:rPr>
                        <a:t> (CI)</a:t>
                      </a:r>
                      <a:endParaRPr lang="en-US" sz="1800"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P-value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487673"/>
                  </a:ext>
                </a:extLst>
              </a:tr>
              <a:tr h="8001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SED:</a:t>
                      </a:r>
                      <a:r>
                        <a:rPr lang="en-US" sz="1600" b="0" baseline="0" dirty="0">
                          <a:solidFill>
                            <a:schemeClr val="tx1"/>
                          </a:solidFill>
                        </a:rPr>
                        <a:t> Townsend Index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baseline="0" dirty="0">
                          <a:solidFill>
                            <a:schemeClr val="tx1"/>
                          </a:solidFill>
                        </a:rPr>
                        <a:t>(genetics adjusted)</a:t>
                      </a:r>
                      <a:endParaRPr lang="en-US" sz="1600" b="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600" b="0" dirty="0">
                          <a:solidFill>
                            <a:schemeClr val="tx1"/>
                          </a:solidFill>
                        </a:rPr>
                        <a:t>1.14 (1.00,1.29)</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600" b="0" dirty="0">
                          <a:solidFill>
                            <a:schemeClr val="tx1"/>
                          </a:solidFill>
                        </a:rPr>
                        <a:t>5.6</a:t>
                      </a:r>
                      <a:r>
                        <a:rPr lang="en-US" sz="1600" b="0" baseline="0" dirty="0">
                          <a:solidFill>
                            <a:schemeClr val="tx1"/>
                          </a:solidFill>
                        </a:rPr>
                        <a:t> x 10</a:t>
                      </a:r>
                      <a:r>
                        <a:rPr lang="en-US" sz="1600" b="0" baseline="30000" dirty="0">
                          <a:solidFill>
                            <a:schemeClr val="tx1"/>
                          </a:solidFill>
                        </a:rPr>
                        <a:t>-2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856794995"/>
                  </a:ext>
                </a:extLst>
              </a:tr>
              <a:tr h="8001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Genetics:</a:t>
                      </a:r>
                      <a:r>
                        <a:rPr lang="en-US" sz="1600" b="0" baseline="0" dirty="0">
                          <a:solidFill>
                            <a:schemeClr val="tx1"/>
                          </a:solidFill>
                        </a:rPr>
                        <a:t> </a:t>
                      </a:r>
                      <a:r>
                        <a:rPr lang="en-US" sz="1600" b="0" i="1" baseline="0" dirty="0">
                          <a:solidFill>
                            <a:schemeClr val="tx1"/>
                          </a:solidFill>
                        </a:rPr>
                        <a:t>HBB</a:t>
                      </a:r>
                      <a:r>
                        <a:rPr lang="en-US" sz="1600" b="0" baseline="0" dirty="0">
                          <a:solidFill>
                            <a:schemeClr val="tx1"/>
                          </a:solidFill>
                        </a:rPr>
                        <a:t>-rs334</a:t>
                      </a:r>
                      <a:endParaRPr lang="en-US" sz="1600" b="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sz="1200"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600" b="0" dirty="0">
                          <a:solidFill>
                            <a:schemeClr val="tx1"/>
                          </a:solidFill>
                        </a:rPr>
                        <a:t>87.90 (66.34, 11.47)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&lt;2 x 10</a:t>
                      </a:r>
                      <a:r>
                        <a:rPr lang="en-US" sz="1600" b="0" baseline="30000" dirty="0">
                          <a:solidFill>
                            <a:schemeClr val="tx1"/>
                          </a:solidFill>
                        </a:rPr>
                        <a:t>-16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49672292"/>
                  </a:ext>
                </a:extLst>
              </a:tr>
            </a:tbl>
          </a:graphicData>
        </a:graphic>
      </p:graphicFrame>
      <p:pic>
        <p:nvPicPr>
          <p:cNvPr id="8" name="Picture 7">
            <a:extLst>
              <a:ext uri="{FF2B5EF4-FFF2-40B4-BE49-F238E27FC236}">
                <a16:creationId xmlns:a16="http://schemas.microsoft.com/office/drawing/2014/main" id="{33B14372-E219-A147-80F7-525099FBA3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590"/>
          <a:stretch/>
        </p:blipFill>
        <p:spPr>
          <a:xfrm>
            <a:off x="3798367" y="3860109"/>
            <a:ext cx="4595266" cy="1914690"/>
          </a:xfrm>
          <a:prstGeom prst="rect">
            <a:avLst/>
          </a:prstGeom>
        </p:spPr>
      </p:pic>
    </p:spTree>
    <p:extLst>
      <p:ext uri="{BB962C8B-B14F-4D97-AF65-F5344CB8AC3E}">
        <p14:creationId xmlns:p14="http://schemas.microsoft.com/office/powerpoint/2010/main" val="3992906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F405F-4BB7-D839-2EC9-5D6C18F1CDAF}"/>
              </a:ext>
            </a:extLst>
          </p:cNvPr>
          <p:cNvSpPr>
            <a:spLocks noGrp="1"/>
          </p:cNvSpPr>
          <p:nvPr>
            <p:ph type="title"/>
          </p:nvPr>
        </p:nvSpPr>
        <p:spPr/>
        <p:txBody>
          <a:bodyPr/>
          <a:lstStyle/>
          <a:p>
            <a:r>
              <a:rPr lang="en-US" dirty="0"/>
              <a:t>Why is genetic diversity important for health disparities research?</a:t>
            </a:r>
          </a:p>
        </p:txBody>
      </p:sp>
      <p:sp>
        <p:nvSpPr>
          <p:cNvPr id="3" name="Content Placeholder 2">
            <a:extLst>
              <a:ext uri="{FF2B5EF4-FFF2-40B4-BE49-F238E27FC236}">
                <a16:creationId xmlns:a16="http://schemas.microsoft.com/office/drawing/2014/main" id="{2AE5EF53-2139-9DCE-727D-88AB4A2954B7}"/>
              </a:ext>
            </a:extLst>
          </p:cNvPr>
          <p:cNvSpPr>
            <a:spLocks noGrp="1"/>
          </p:cNvSpPr>
          <p:nvPr>
            <p:ph idx="1"/>
          </p:nvPr>
        </p:nvSpPr>
        <p:spPr/>
        <p:txBody>
          <a:bodyPr/>
          <a:lstStyle/>
          <a:p>
            <a:r>
              <a:rPr lang="en-US" dirty="0"/>
              <a:t>Considering both together – genetics and social determinants – and their interplay to study health disparities can enable us to first characterize and then to ameliorate them</a:t>
            </a:r>
          </a:p>
        </p:txBody>
      </p:sp>
      <p:sp>
        <p:nvSpPr>
          <p:cNvPr id="4" name="Date Placeholder 3">
            <a:extLst>
              <a:ext uri="{FF2B5EF4-FFF2-40B4-BE49-F238E27FC236}">
                <a16:creationId xmlns:a16="http://schemas.microsoft.com/office/drawing/2014/main" id="{4CB17E42-EDB8-5CA7-29A0-B09ABD9FFF08}"/>
              </a:ext>
            </a:extLst>
          </p:cNvPr>
          <p:cNvSpPr>
            <a:spLocks noGrp="1"/>
          </p:cNvSpPr>
          <p:nvPr>
            <p:ph type="dt" sz="half" idx="10"/>
          </p:nvPr>
        </p:nvSpPr>
        <p:spPr/>
        <p:txBody>
          <a:bodyPr/>
          <a:lstStyle/>
          <a:p>
            <a:r>
              <a:rPr lang="en-US" dirty="0"/>
              <a:t>5/31/2024</a:t>
            </a:r>
          </a:p>
        </p:txBody>
      </p:sp>
      <p:sp>
        <p:nvSpPr>
          <p:cNvPr id="5" name="Slide Number Placeholder 4">
            <a:extLst>
              <a:ext uri="{FF2B5EF4-FFF2-40B4-BE49-F238E27FC236}">
                <a16:creationId xmlns:a16="http://schemas.microsoft.com/office/drawing/2014/main" id="{DAAB9CCD-E1CD-0C79-F41C-410715C788FC}"/>
              </a:ext>
            </a:extLst>
          </p:cNvPr>
          <p:cNvSpPr>
            <a:spLocks noGrp="1"/>
          </p:cNvSpPr>
          <p:nvPr>
            <p:ph type="sldNum" sz="quarter" idx="12"/>
          </p:nvPr>
        </p:nvSpPr>
        <p:spPr/>
        <p:txBody>
          <a:bodyPr/>
          <a:lstStyle/>
          <a:p>
            <a:fld id="{63CA5BDF-CCF5-FD4E-8DB5-0576DCFD5CCF}" type="slidenum">
              <a:rPr lang="en-US" smtClean="0"/>
              <a:t>59</a:t>
            </a:fld>
            <a:endParaRPr lang="en-US"/>
          </a:p>
        </p:txBody>
      </p:sp>
    </p:spTree>
    <p:extLst>
      <p:ext uri="{BB962C8B-B14F-4D97-AF65-F5344CB8AC3E}">
        <p14:creationId xmlns:p14="http://schemas.microsoft.com/office/powerpoint/2010/main" val="391161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6E7-93F7-CB12-F7CF-1067147ED3E1}"/>
              </a:ext>
            </a:extLst>
          </p:cNvPr>
          <p:cNvSpPr>
            <a:spLocks noGrp="1"/>
          </p:cNvSpPr>
          <p:nvPr>
            <p:ph type="title"/>
          </p:nvPr>
        </p:nvSpPr>
        <p:spPr/>
        <p:txBody>
          <a:bodyPr/>
          <a:lstStyle/>
          <a:p>
            <a:r>
              <a:rPr lang="en-US" dirty="0"/>
              <a:t>Genetic diversity: what does it mean for humans?</a:t>
            </a:r>
          </a:p>
        </p:txBody>
      </p:sp>
      <p:sp>
        <p:nvSpPr>
          <p:cNvPr id="3" name="Content Placeholder 2">
            <a:extLst>
              <a:ext uri="{FF2B5EF4-FFF2-40B4-BE49-F238E27FC236}">
                <a16:creationId xmlns:a16="http://schemas.microsoft.com/office/drawing/2014/main" id="{FBD8670B-7469-6F2A-CD66-12EF45A166E3}"/>
              </a:ext>
            </a:extLst>
          </p:cNvPr>
          <p:cNvSpPr>
            <a:spLocks noGrp="1"/>
          </p:cNvSpPr>
          <p:nvPr>
            <p:ph idx="1"/>
          </p:nvPr>
        </p:nvSpPr>
        <p:spPr/>
        <p:txBody>
          <a:bodyPr>
            <a:normAutofit lnSpcReduction="10000"/>
          </a:bodyPr>
          <a:lstStyle/>
          <a:p>
            <a:r>
              <a:rPr lang="en-US" dirty="0"/>
              <a:t>Historically (and now), individuals across the world do not choose their reproductive partners at random from the entire world</a:t>
            </a:r>
          </a:p>
          <a:p>
            <a:pPr lvl="1"/>
            <a:endParaRPr lang="en-US" dirty="0"/>
          </a:p>
          <a:p>
            <a:pPr lvl="1"/>
            <a:r>
              <a:rPr lang="en-US" dirty="0"/>
              <a:t>This </a:t>
            </a:r>
            <a:r>
              <a:rPr lang="en-US" i="1" dirty="0"/>
              <a:t>non-random</a:t>
            </a:r>
            <a:r>
              <a:rPr lang="en-US" dirty="0"/>
              <a:t> mating is referred to as </a:t>
            </a:r>
            <a:r>
              <a:rPr lang="en-US" b="1" dirty="0"/>
              <a:t>population structure</a:t>
            </a:r>
            <a:endParaRPr lang="en-US" dirty="0"/>
          </a:p>
          <a:p>
            <a:pPr lvl="1"/>
            <a:endParaRPr lang="en-US" dirty="0"/>
          </a:p>
          <a:p>
            <a:pPr lvl="1"/>
            <a:r>
              <a:rPr lang="en-US" dirty="0"/>
              <a:t>This leads to differences in allele frequencies over time</a:t>
            </a:r>
          </a:p>
          <a:p>
            <a:endParaRPr lang="en-US" dirty="0"/>
          </a:p>
          <a:p>
            <a:r>
              <a:rPr lang="en-US" dirty="0"/>
              <a:t>Human populations are structured at many levels</a:t>
            </a:r>
          </a:p>
          <a:p>
            <a:pPr lvl="1"/>
            <a:r>
              <a:rPr lang="en-US" dirty="0"/>
              <a:t>Continents</a:t>
            </a:r>
          </a:p>
          <a:p>
            <a:pPr lvl="1"/>
            <a:r>
              <a:rPr lang="en-US" dirty="0"/>
              <a:t>Geographical regions</a:t>
            </a:r>
          </a:p>
          <a:p>
            <a:pPr lvl="1"/>
            <a:r>
              <a:rPr lang="en-US" dirty="0"/>
              <a:t>Often even between different villages of the same ethnic group</a:t>
            </a:r>
          </a:p>
        </p:txBody>
      </p:sp>
      <p:sp>
        <p:nvSpPr>
          <p:cNvPr id="4" name="Date Placeholder 3">
            <a:extLst>
              <a:ext uri="{FF2B5EF4-FFF2-40B4-BE49-F238E27FC236}">
                <a16:creationId xmlns:a16="http://schemas.microsoft.com/office/drawing/2014/main" id="{E5677655-2716-F12C-D1D7-B8C8C0D8C2A8}"/>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552E1D89-2CDD-EB75-0255-75E2EEB9F250}"/>
              </a:ext>
            </a:extLst>
          </p:cNvPr>
          <p:cNvSpPr>
            <a:spLocks noGrp="1"/>
          </p:cNvSpPr>
          <p:nvPr>
            <p:ph type="sldNum" sz="quarter" idx="12"/>
          </p:nvPr>
        </p:nvSpPr>
        <p:spPr/>
        <p:txBody>
          <a:bodyPr/>
          <a:lstStyle/>
          <a:p>
            <a:fld id="{63CA5BDF-CCF5-FD4E-8DB5-0576DCFD5CCF}" type="slidenum">
              <a:rPr lang="en-US" smtClean="0"/>
              <a:t>6</a:t>
            </a:fld>
            <a:endParaRPr lang="en-US"/>
          </a:p>
        </p:txBody>
      </p:sp>
    </p:spTree>
    <p:extLst>
      <p:ext uri="{BB962C8B-B14F-4D97-AF65-F5344CB8AC3E}">
        <p14:creationId xmlns:p14="http://schemas.microsoft.com/office/powerpoint/2010/main" val="232581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4F997-51A8-6215-E016-353E3CCE2D7D}"/>
              </a:ext>
            </a:extLst>
          </p:cNvPr>
          <p:cNvSpPr>
            <a:spLocks noGrp="1"/>
          </p:cNvSpPr>
          <p:nvPr>
            <p:ph type="title"/>
          </p:nvPr>
        </p:nvSpPr>
        <p:spPr/>
        <p:txBody>
          <a:bodyPr/>
          <a:lstStyle/>
          <a:p>
            <a:r>
              <a:rPr lang="en-US" dirty="0"/>
              <a:t>A brief history of humanity</a:t>
            </a:r>
          </a:p>
        </p:txBody>
      </p:sp>
      <p:sp>
        <p:nvSpPr>
          <p:cNvPr id="3" name="Content Placeholder 2">
            <a:extLst>
              <a:ext uri="{FF2B5EF4-FFF2-40B4-BE49-F238E27FC236}">
                <a16:creationId xmlns:a16="http://schemas.microsoft.com/office/drawing/2014/main" id="{609BA204-2E87-C47D-557E-0EF3B2390A7B}"/>
              </a:ext>
            </a:extLst>
          </p:cNvPr>
          <p:cNvSpPr>
            <a:spLocks noGrp="1"/>
          </p:cNvSpPr>
          <p:nvPr>
            <p:ph idx="1"/>
          </p:nvPr>
        </p:nvSpPr>
        <p:spPr>
          <a:xfrm>
            <a:off x="838200" y="1825625"/>
            <a:ext cx="5514048" cy="4351338"/>
          </a:xfrm>
        </p:spPr>
        <p:txBody>
          <a:bodyPr/>
          <a:lstStyle/>
          <a:p>
            <a:r>
              <a:rPr lang="en-US" dirty="0"/>
              <a:t>Modern humans have descended from ancestral populations in sub-Saharan Africa</a:t>
            </a:r>
          </a:p>
          <a:p>
            <a:pPr lvl="1"/>
            <a:endParaRPr lang="en-US" dirty="0"/>
          </a:p>
          <a:p>
            <a:pPr lvl="1"/>
            <a:r>
              <a:rPr lang="en-US" dirty="0"/>
              <a:t>Non-African populations also have some ancestry from other archaic humans (like Neanderthals and Denisovans)</a:t>
            </a:r>
          </a:p>
          <a:p>
            <a:pPr lvl="1"/>
            <a:endParaRPr lang="en-US" dirty="0"/>
          </a:p>
          <a:p>
            <a:r>
              <a:rPr lang="en-US" dirty="0"/>
              <a:t>We’re a fairly young species – so we share a lot of genetic variation</a:t>
            </a:r>
          </a:p>
        </p:txBody>
      </p:sp>
      <p:sp>
        <p:nvSpPr>
          <p:cNvPr id="4" name="Date Placeholder 3">
            <a:extLst>
              <a:ext uri="{FF2B5EF4-FFF2-40B4-BE49-F238E27FC236}">
                <a16:creationId xmlns:a16="http://schemas.microsoft.com/office/drawing/2014/main" id="{DCA76E7B-A9C1-C35E-2362-C5C130F14F53}"/>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B8BFE7F4-E6FD-CDCB-80D4-DE777AEF008A}"/>
              </a:ext>
            </a:extLst>
          </p:cNvPr>
          <p:cNvSpPr>
            <a:spLocks noGrp="1"/>
          </p:cNvSpPr>
          <p:nvPr>
            <p:ph type="sldNum" sz="quarter" idx="12"/>
          </p:nvPr>
        </p:nvSpPr>
        <p:spPr/>
        <p:txBody>
          <a:bodyPr/>
          <a:lstStyle/>
          <a:p>
            <a:fld id="{63CA5BDF-CCF5-FD4E-8DB5-0576DCFD5CCF}" type="slidenum">
              <a:rPr lang="en-US" smtClean="0"/>
              <a:t>7</a:t>
            </a:fld>
            <a:endParaRPr lang="en-US"/>
          </a:p>
        </p:txBody>
      </p:sp>
      <p:pic>
        <p:nvPicPr>
          <p:cNvPr id="2052" name="Picture 4" descr="Figure 2">
            <a:extLst>
              <a:ext uri="{FF2B5EF4-FFF2-40B4-BE49-F238E27FC236}">
                <a16:creationId xmlns:a16="http://schemas.microsoft.com/office/drawing/2014/main" id="{50F090EA-22AA-3096-38AA-FE8C0C9F1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918" y="1382005"/>
            <a:ext cx="4446728" cy="52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6994-067D-F149-1CF7-DB73A69583C7}"/>
              </a:ext>
            </a:extLst>
          </p:cNvPr>
          <p:cNvSpPr>
            <a:spLocks noGrp="1"/>
          </p:cNvSpPr>
          <p:nvPr>
            <p:ph type="title"/>
          </p:nvPr>
        </p:nvSpPr>
        <p:spPr/>
        <p:txBody>
          <a:bodyPr/>
          <a:lstStyle/>
          <a:p>
            <a:r>
              <a:rPr lang="en-US" dirty="0"/>
              <a:t>The (modern) human odyssey</a:t>
            </a:r>
          </a:p>
        </p:txBody>
      </p:sp>
      <p:sp>
        <p:nvSpPr>
          <p:cNvPr id="4" name="Date Placeholder 3">
            <a:extLst>
              <a:ext uri="{FF2B5EF4-FFF2-40B4-BE49-F238E27FC236}">
                <a16:creationId xmlns:a16="http://schemas.microsoft.com/office/drawing/2014/main" id="{92C8DB79-A486-3175-3456-B2B3C1C070E9}"/>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03E73127-0638-1145-6521-ABF6CA1A54C0}"/>
              </a:ext>
            </a:extLst>
          </p:cNvPr>
          <p:cNvSpPr>
            <a:spLocks noGrp="1"/>
          </p:cNvSpPr>
          <p:nvPr>
            <p:ph type="sldNum" sz="quarter" idx="12"/>
          </p:nvPr>
        </p:nvSpPr>
        <p:spPr/>
        <p:txBody>
          <a:bodyPr/>
          <a:lstStyle/>
          <a:p>
            <a:fld id="{63CA5BDF-CCF5-FD4E-8DB5-0576DCFD5CCF}" type="slidenum">
              <a:rPr lang="en-US" smtClean="0"/>
              <a:t>8</a:t>
            </a:fld>
            <a:endParaRPr lang="en-US"/>
          </a:p>
        </p:txBody>
      </p:sp>
      <p:pic>
        <p:nvPicPr>
          <p:cNvPr id="4100" name="Picture 4">
            <a:extLst>
              <a:ext uri="{FF2B5EF4-FFF2-40B4-BE49-F238E27FC236}">
                <a16:creationId xmlns:a16="http://schemas.microsoft.com/office/drawing/2014/main" id="{DF067AEB-89FD-BE4A-1E78-B8D16C4FC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894" y="1435698"/>
            <a:ext cx="7718212" cy="52857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6AC123-5D73-7F4A-188D-22F7C1660C41}"/>
              </a:ext>
            </a:extLst>
          </p:cNvPr>
          <p:cNvSpPr txBox="1"/>
          <p:nvPr/>
        </p:nvSpPr>
        <p:spPr>
          <a:xfrm>
            <a:off x="9797142" y="6400412"/>
            <a:ext cx="1276055" cy="276999"/>
          </a:xfrm>
          <a:prstGeom prst="rect">
            <a:avLst/>
          </a:prstGeom>
          <a:noFill/>
        </p:spPr>
        <p:txBody>
          <a:bodyPr wrap="none" rtlCol="0">
            <a:spAutoFit/>
          </a:bodyPr>
          <a:lstStyle/>
          <a:p>
            <a:r>
              <a:rPr lang="en-US" sz="1200" dirty="0">
                <a:latin typeface="Aptos" panose="020B0004020202020204" pitchFamily="34" charset="0"/>
              </a:rPr>
              <a:t>Source: </a:t>
            </a:r>
            <a:r>
              <a:rPr lang="en-US" sz="1200" dirty="0">
                <a:latin typeface="Aptos" panose="020B0004020202020204" pitchFamily="34" charset="0"/>
                <a:hlinkClick r:id="rId3"/>
              </a:rPr>
              <a:t>Nat Geo</a:t>
            </a:r>
            <a:endParaRPr lang="en-US" sz="1200" dirty="0">
              <a:latin typeface="Aptos" panose="020B0004020202020204" pitchFamily="34" charset="0"/>
            </a:endParaRPr>
          </a:p>
        </p:txBody>
      </p:sp>
    </p:spTree>
    <p:extLst>
      <p:ext uri="{BB962C8B-B14F-4D97-AF65-F5344CB8AC3E}">
        <p14:creationId xmlns:p14="http://schemas.microsoft.com/office/powerpoint/2010/main" val="4042006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F989-5B04-8CDA-4C88-AFC42DC6CA19}"/>
              </a:ext>
            </a:extLst>
          </p:cNvPr>
          <p:cNvSpPr>
            <a:spLocks noGrp="1"/>
          </p:cNvSpPr>
          <p:nvPr>
            <p:ph type="title"/>
          </p:nvPr>
        </p:nvSpPr>
        <p:spPr/>
        <p:txBody>
          <a:bodyPr/>
          <a:lstStyle/>
          <a:p>
            <a:r>
              <a:rPr lang="en-US" dirty="0"/>
              <a:t>What shapes genetic diversity?</a:t>
            </a:r>
          </a:p>
        </p:txBody>
      </p:sp>
      <p:sp>
        <p:nvSpPr>
          <p:cNvPr id="4" name="Date Placeholder 3">
            <a:extLst>
              <a:ext uri="{FF2B5EF4-FFF2-40B4-BE49-F238E27FC236}">
                <a16:creationId xmlns:a16="http://schemas.microsoft.com/office/drawing/2014/main" id="{9D710D98-7B17-783C-214B-D58B3CFAFC34}"/>
              </a:ext>
            </a:extLst>
          </p:cNvPr>
          <p:cNvSpPr>
            <a:spLocks noGrp="1"/>
          </p:cNvSpPr>
          <p:nvPr>
            <p:ph type="dt" sz="half" idx="10"/>
          </p:nvPr>
        </p:nvSpPr>
        <p:spPr/>
        <p:txBody>
          <a:bodyPr/>
          <a:lstStyle/>
          <a:p>
            <a:r>
              <a:rPr lang="en-US"/>
              <a:t>5/31/2024</a:t>
            </a:r>
          </a:p>
        </p:txBody>
      </p:sp>
      <p:sp>
        <p:nvSpPr>
          <p:cNvPr id="5" name="Slide Number Placeholder 4">
            <a:extLst>
              <a:ext uri="{FF2B5EF4-FFF2-40B4-BE49-F238E27FC236}">
                <a16:creationId xmlns:a16="http://schemas.microsoft.com/office/drawing/2014/main" id="{00A05A70-3F25-F0A4-7E00-E892F239A407}"/>
              </a:ext>
            </a:extLst>
          </p:cNvPr>
          <p:cNvSpPr>
            <a:spLocks noGrp="1"/>
          </p:cNvSpPr>
          <p:nvPr>
            <p:ph type="sldNum" sz="quarter" idx="12"/>
          </p:nvPr>
        </p:nvSpPr>
        <p:spPr/>
        <p:txBody>
          <a:bodyPr/>
          <a:lstStyle/>
          <a:p>
            <a:fld id="{63CA5BDF-CCF5-FD4E-8DB5-0576DCFD5CCF}" type="slidenum">
              <a:rPr lang="en-US" smtClean="0"/>
              <a:t>9</a:t>
            </a:fld>
            <a:endParaRPr lang="en-US"/>
          </a:p>
        </p:txBody>
      </p:sp>
      <p:pic>
        <p:nvPicPr>
          <p:cNvPr id="6" name="Picture 5">
            <a:extLst>
              <a:ext uri="{FF2B5EF4-FFF2-40B4-BE49-F238E27FC236}">
                <a16:creationId xmlns:a16="http://schemas.microsoft.com/office/drawing/2014/main" id="{DFFB81E1-ACBB-4D2E-676F-46E4B4C3A12A}"/>
              </a:ext>
            </a:extLst>
          </p:cNvPr>
          <p:cNvPicPr>
            <a:picLocks noChangeAspect="1"/>
          </p:cNvPicPr>
          <p:nvPr/>
        </p:nvPicPr>
        <p:blipFill>
          <a:blip r:embed="rId2"/>
          <a:stretch>
            <a:fillRect/>
          </a:stretch>
        </p:blipFill>
        <p:spPr>
          <a:xfrm>
            <a:off x="3965796" y="1959113"/>
            <a:ext cx="4260407" cy="4128811"/>
          </a:xfrm>
          <a:prstGeom prst="rect">
            <a:avLst/>
          </a:prstGeom>
        </p:spPr>
      </p:pic>
    </p:spTree>
    <p:extLst>
      <p:ext uri="{BB962C8B-B14F-4D97-AF65-F5344CB8AC3E}">
        <p14:creationId xmlns:p14="http://schemas.microsoft.com/office/powerpoint/2010/main" val="108404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5893</TotalTime>
  <Words>2879</Words>
  <Application>Microsoft Macintosh PowerPoint</Application>
  <PresentationFormat>Widescreen</PresentationFormat>
  <Paragraphs>667</Paragraphs>
  <Slides>59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Aptos</vt:lpstr>
      <vt:lpstr>Arial</vt:lpstr>
      <vt:lpstr>Avenir LT Std 45 Book</vt:lpstr>
      <vt:lpstr>Avenir Medium</vt:lpstr>
      <vt:lpstr>Calibri</vt:lpstr>
      <vt:lpstr>Cambria</vt:lpstr>
      <vt:lpstr>Cambria Math</vt:lpstr>
      <vt:lpstr>Monaco</vt:lpstr>
      <vt:lpstr>Palatino Linotype</vt:lpstr>
      <vt:lpstr>TTNormsPro-Regular</vt:lpstr>
      <vt:lpstr>Wingdings</vt:lpstr>
      <vt:lpstr>Office Theme</vt:lpstr>
      <vt:lpstr>PowerPoint Presentation</vt:lpstr>
      <vt:lpstr>Session 7 overview</vt:lpstr>
      <vt:lpstr>What is genetic diversity?</vt:lpstr>
      <vt:lpstr>Genetic diversity</vt:lpstr>
      <vt:lpstr>How do we get genetic diversity?</vt:lpstr>
      <vt:lpstr>Genetic diversity: what does it mean for humans?</vt:lpstr>
      <vt:lpstr>A brief history of humanity</vt:lpstr>
      <vt:lpstr>The (modern) human odyssey</vt:lpstr>
      <vt:lpstr>What shapes genetic diversity?</vt:lpstr>
      <vt:lpstr>Quick detour: operationalizing genetic variants</vt:lpstr>
      <vt:lpstr>Quick detour: operationalizing genetic variants</vt:lpstr>
      <vt:lpstr>Quick detour: operationalizing genetic variants</vt:lpstr>
      <vt:lpstr>Quick detour: operationalizing genetic variants</vt:lpstr>
      <vt:lpstr>Wait: how do we make these groups?</vt:lpstr>
      <vt:lpstr>Ancestry</vt:lpstr>
      <vt:lpstr>Socially defined ancestry</vt:lpstr>
      <vt:lpstr>Race and ethnicity in the US</vt:lpstr>
      <vt:lpstr>Ethnicity in the UK</vt:lpstr>
      <vt:lpstr>Socially defined ancestry: variability by locale</vt:lpstr>
      <vt:lpstr>Genetically inferred ancestry</vt:lpstr>
      <vt:lpstr>Ancestral origins are important for health disparities research</vt:lpstr>
      <vt:lpstr>Using genomic data to characterize diversity</vt:lpstr>
      <vt:lpstr>Heterozygosity as a measure of diversity</vt:lpstr>
      <vt:lpstr>Statistical intuition for population heterozygosity</vt:lpstr>
      <vt:lpstr>Heterozygosity estimates by population</vt:lpstr>
      <vt:lpstr>Quick detour: linkage disequilibrium (LD)</vt:lpstr>
      <vt:lpstr>Recombination refresher</vt:lpstr>
      <vt:lpstr>Quick detour: linkage disequilibrium (LD)</vt:lpstr>
      <vt:lpstr>Quick detour: linkage disequilibrium (LD)</vt:lpstr>
      <vt:lpstr>Representing genomic data</vt:lpstr>
      <vt:lpstr>Representing genomic data</vt:lpstr>
      <vt:lpstr>Concepts: variance, covariance, and correlation</vt:lpstr>
      <vt:lpstr>Concepts: variance, covariance, and correlation</vt:lpstr>
      <vt:lpstr>Concepts: variance, covariance, and correlation</vt:lpstr>
      <vt:lpstr>Concepts: variance, covariance, and correlation</vt:lpstr>
      <vt:lpstr>Developing an intuition for covariance</vt:lpstr>
      <vt:lpstr>Developing an intuition for covariance</vt:lpstr>
      <vt:lpstr>Developing an intuition for covariance</vt:lpstr>
      <vt:lpstr>Intuition for eigen decomposition</vt:lpstr>
      <vt:lpstr>Why care about eigen decomposition?</vt:lpstr>
      <vt:lpstr>Why care about eigen decomposition?</vt:lpstr>
      <vt:lpstr>Linear algebra to the rescue!</vt:lpstr>
      <vt:lpstr>Genetic relatedness matrices (GRMs)</vt:lpstr>
      <vt:lpstr>Principal Components Analysis to visualize diversity in lower dimensions</vt:lpstr>
      <vt:lpstr>Dimensionality reduction with PCA</vt:lpstr>
      <vt:lpstr>Dimensionality reduction with PCA</vt:lpstr>
      <vt:lpstr>Dimensionality reduction with PCA</vt:lpstr>
      <vt:lpstr>Dimensionality reduction with PCA</vt:lpstr>
      <vt:lpstr>Dimensionality reduction with PCA</vt:lpstr>
      <vt:lpstr>Dimensionality reduction with PCA</vt:lpstr>
      <vt:lpstr>Dimensionality reduction with PCA</vt:lpstr>
      <vt:lpstr>Global genetic diversity characterized using genomic data</vt:lpstr>
      <vt:lpstr>Global genetic diversity characterized using genomic data</vt:lpstr>
      <vt:lpstr>Importance of genetics in health disparities research</vt:lpstr>
      <vt:lpstr>Thought experiment (with data): sickle cell anemia</vt:lpstr>
      <vt:lpstr>Thought experiment (with data): sickle cell anemia</vt:lpstr>
      <vt:lpstr>Social determinants only</vt:lpstr>
      <vt:lpstr>Social determinants + genetics</vt:lpstr>
      <vt:lpstr>Why is genetic diversity important for health disparities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of pharmacogenomic variation to patient race and ethnicity</dc:title>
  <dc:creator>Sharma, Shivam</dc:creator>
  <cp:lastModifiedBy>Shashwat Deepali Nagar</cp:lastModifiedBy>
  <cp:revision>148</cp:revision>
  <dcterms:created xsi:type="dcterms:W3CDTF">2022-09-27T17:49:05Z</dcterms:created>
  <dcterms:modified xsi:type="dcterms:W3CDTF">2024-05-31T03:01:33Z</dcterms:modified>
</cp:coreProperties>
</file>